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handoutMasterIdLst>
    <p:handoutMasterId r:id="rId21"/>
  </p:handoutMasterIdLst>
  <p:sldIdLst>
    <p:sldId id="295" r:id="rId2"/>
    <p:sldId id="256" r:id="rId3"/>
    <p:sldId id="258" r:id="rId4"/>
    <p:sldId id="259" r:id="rId5"/>
    <p:sldId id="274" r:id="rId6"/>
    <p:sldId id="275" r:id="rId7"/>
    <p:sldId id="260" r:id="rId8"/>
    <p:sldId id="293" r:id="rId9"/>
    <p:sldId id="261" r:id="rId10"/>
    <p:sldId id="262" r:id="rId11"/>
    <p:sldId id="263" r:id="rId12"/>
    <p:sldId id="292" r:id="rId13"/>
    <p:sldId id="271" r:id="rId14"/>
    <p:sldId id="264" r:id="rId15"/>
    <p:sldId id="280" r:id="rId16"/>
    <p:sldId id="265" r:id="rId17"/>
    <p:sldId id="291" r:id="rId18"/>
    <p:sldId id="270" r:id="rId19"/>
  </p:sldIdLst>
  <p:sldSz cx="10058400" cy="7562850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5C"/>
    <a:srgbClr val="1B8377"/>
    <a:srgbClr val="00796A"/>
    <a:srgbClr val="056B5D"/>
    <a:srgbClr val="D2C8C6"/>
    <a:srgbClr val="E5E0DC"/>
    <a:srgbClr val="92D050"/>
    <a:srgbClr val="FFF4E6"/>
    <a:srgbClr val="A4BDDB"/>
    <a:srgbClr val="070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032" y="276"/>
      </p:cViewPr>
      <p:guideLst>
        <p:guide orient="horz" pos="238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05A7EFDF-4DD4-443A-8BDF-08C68FD6FC56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71F4B8F0-6F19-43A6-BE78-323794EFD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97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BA34210B-0E8D-4864-9DDF-0D2DC7F67629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19138"/>
            <a:ext cx="47815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15" tIns="48257" rIns="96515" bIns="482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34E531A0-521B-47DB-BA71-6C682BC3C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2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0475" y="719138"/>
            <a:ext cx="47815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58CCC-F98B-4C27-AA89-2D9422FA01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1" y="1237718"/>
            <a:ext cx="8549641" cy="2632992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972248"/>
            <a:ext cx="7543801" cy="182593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1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02652"/>
            <a:ext cx="2168843" cy="6409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6" y="402652"/>
            <a:ext cx="6380798" cy="6409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4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47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885463"/>
            <a:ext cx="8675370" cy="3145935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061160"/>
            <a:ext cx="8675370" cy="165437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6" y="2013259"/>
            <a:ext cx="4274820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6" y="2013259"/>
            <a:ext cx="4274820" cy="4798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6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02654"/>
            <a:ext cx="8675370" cy="146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853949"/>
            <a:ext cx="4255175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762541"/>
            <a:ext cx="4255175" cy="4063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853949"/>
            <a:ext cx="4276130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762541"/>
            <a:ext cx="4276130" cy="40632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4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04190"/>
            <a:ext cx="3244096" cy="1764665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88913"/>
            <a:ext cx="5092065" cy="5374525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268856"/>
            <a:ext cx="3244096" cy="4203334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04190"/>
            <a:ext cx="3244096" cy="1764665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88913"/>
            <a:ext cx="5092065" cy="5374525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268856"/>
            <a:ext cx="3244096" cy="4203334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02654"/>
            <a:ext cx="867537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13259"/>
            <a:ext cx="867537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6" y="7009644"/>
            <a:ext cx="226314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AAE7D-063A-4369-AE78-C395EB8AE7C5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009644"/>
            <a:ext cx="33947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6" y="7009644"/>
            <a:ext cx="226314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0615A-E083-40FD-998E-C4FAF05EB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502920" y="302911"/>
            <a:ext cx="9052164" cy="1260078"/>
          </a:xfrm>
          <a:prstGeom prst="rect">
            <a:avLst/>
          </a:prstGeom>
          <a:noFill/>
          <a:ln>
            <a:noFill/>
          </a:ln>
        </p:spPr>
        <p:txBody>
          <a:bodyPr lIns="100685" tIns="50342" rIns="100685" bIns="50342" anchor="ctr"/>
          <a:lstStyle/>
          <a:p>
            <a:pPr algn="ctr">
              <a:lnSpc>
                <a:spcPct val="100000"/>
              </a:lnSpc>
            </a:pPr>
            <a:r>
              <a:rPr lang="en-US" sz="4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Panel Speaker </a:t>
            </a:r>
            <a:r>
              <a:rPr lang="en-US" sz="4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 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7" name="Shape 118"/>
          <p:cNvPicPr/>
          <p:nvPr/>
        </p:nvPicPr>
        <p:blipFill>
          <a:blip r:embed="rId2"/>
          <a:stretch/>
        </p:blipFill>
        <p:spPr>
          <a:xfrm>
            <a:off x="723096" y="1970708"/>
            <a:ext cx="4001580" cy="4578998"/>
          </a:xfrm>
          <a:prstGeom prst="rect">
            <a:avLst/>
          </a:prstGeom>
          <a:ln>
            <a:noFill/>
          </a:ln>
        </p:spPr>
      </p:pic>
      <p:sp>
        <p:nvSpPr>
          <p:cNvPr id="218" name="TextShape 2"/>
          <p:cNvSpPr txBox="1"/>
          <p:nvPr/>
        </p:nvSpPr>
        <p:spPr>
          <a:xfrm>
            <a:off x="5113152" y="1764665"/>
            <a:ext cx="4441932" cy="4990687"/>
          </a:xfrm>
          <a:prstGeom prst="rect">
            <a:avLst/>
          </a:prstGeom>
          <a:noFill/>
          <a:ln>
            <a:noFill/>
          </a:ln>
        </p:spPr>
        <p:txBody>
          <a:bodyPr lIns="100685" tIns="50342" rIns="100685" bIns="50342"/>
          <a:lstStyle/>
          <a:p>
            <a:pPr algn="ctr">
              <a:lnSpc>
                <a:spcPct val="100000"/>
              </a:lnSpc>
            </a:pPr>
            <a:r>
              <a:rPr lang="en-IN" sz="2400" b="1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Rajendra</a:t>
            </a:r>
            <a:r>
              <a:rPr lang="en-IN" sz="24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en-IN" sz="2400" b="1" u="sng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Kapoor</a:t>
            </a:r>
            <a:endParaRPr lang="en-IN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FCS , LLB, </a:t>
            </a:r>
            <a:r>
              <a:rPr lang="en-IN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B.Com</a:t>
            </a:r>
            <a:r>
              <a:rPr lang="en-IN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(</a:t>
            </a:r>
            <a:r>
              <a:rPr lang="en-IN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Hons</a:t>
            </a:r>
            <a:r>
              <a:rPr lang="en-IN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)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Webtel</a:t>
            </a:r>
            <a:r>
              <a:rPr lang="en-IN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en-IN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Electrosoft</a:t>
            </a:r>
            <a:r>
              <a:rPr lang="en-IN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Pvt Limited 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4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Email : </a:t>
            </a:r>
            <a:r>
              <a:rPr lang="en-IN" sz="24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rkapoor</a:t>
            </a:r>
            <a:r>
              <a:rPr lang="en-IN" sz="24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[at] webtel.in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7765" indent="-377369" algn="just">
              <a:buClr>
                <a:srgbClr val="000000"/>
              </a:buClr>
              <a:buFont typeface="Arial"/>
              <a:buChar char="•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7765" indent="-377369" algn="just"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Secretary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7765" indent="-377369"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Founder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Webtel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Group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7765" indent="-377369" algn="just"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12000 customers 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7765" indent="-377369" algn="just"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Pan-India presence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7765" indent="-377369" algn="just"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Ministry of Company Affairs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XBRL, Webcasts, Eminent Speaker at PHDCCI, ICAI, ICSI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8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1106685"/>
            <a:ext cx="10058399" cy="1628186"/>
          </a:xfrm>
          <a:prstGeom prst="rect">
            <a:avLst/>
          </a:prstGeom>
          <a:solidFill>
            <a:srgbClr val="1B8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5597537"/>
            <a:ext cx="10058399" cy="1709102"/>
          </a:xfrm>
          <a:prstGeom prst="rect">
            <a:avLst/>
          </a:prstGeom>
          <a:solidFill>
            <a:srgbClr val="E5E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157"/>
            <a:ext cx="10058400" cy="3824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4320" y="1223416"/>
            <a:ext cx="3484977" cy="369332"/>
          </a:xfrm>
          <a:prstGeom prst="rect">
            <a:avLst/>
          </a:prstGeom>
          <a:solidFill>
            <a:srgbClr val="A4BDDB"/>
          </a:solidFill>
        </p:spPr>
        <p:txBody>
          <a:bodyPr wrap="square">
            <a:spAutoFit/>
          </a:bodyPr>
          <a:lstStyle/>
          <a:p>
            <a:pPr>
              <a:spcAft>
                <a:spcPts val="778"/>
              </a:spcAft>
            </a:pP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Learning/Training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320" y="1577948"/>
            <a:ext cx="878421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78"/>
              </a:spcAft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GST ‘e’ Learning Solution by Webtel provides Convenient, Continuous and Comprehensive Learning of GST Law and Procedures. 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content, methodology and delivery compliments Seminars, Books &amp; other Learning materials are so effective that there is hardly any need for anything on Learning/Training front.</a:t>
            </a: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7306639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4319" y="547276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763350" y="514982"/>
            <a:ext cx="6995290" cy="4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78"/>
              </a:spcAft>
            </a:pPr>
            <a:r>
              <a:rPr lang="en-IN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Stop Solution – </a:t>
            </a:r>
            <a:r>
              <a:rPr lang="en-IN" sz="2335" b="1" dirty="0" smtClean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GST ‘e’ Learning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7" name="Shape 94" descr="C:\Users\Sangeet\Pictures\webte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658495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93" descr="C:\Users\SKG\Pictures\finsys logo TM_14kb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810500" y="6604000"/>
            <a:ext cx="2247900" cy="95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5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36"/>
            <a:ext cx="10058400" cy="70496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45920"/>
            <a:ext cx="8901677" cy="400110"/>
          </a:xfrm>
          <a:prstGeom prst="rect">
            <a:avLst/>
          </a:prstGeom>
          <a:solidFill>
            <a:srgbClr val="A4BD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/>
              <a:t>Accounting Integration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52498"/>
            <a:ext cx="10058400" cy="5539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78"/>
              </a:spcAft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 implementation of GST starts with making changes in Accounting System.  Changes in Accounting primarily include: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Updating GSTIN of Suppliers/Buyers in Accounting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Coding Tax Nomenclatures i.e. CGST, SGST, IGST, UTGST and cess etc.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Soft/ Hard coding Rates of Taxes.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Describing HSN codes for different items.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Necessary changes in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lnSpc>
                <a:spcPct val="115000"/>
              </a:lnSpc>
              <a:spcAft>
                <a:spcPts val="778"/>
              </a:spcAft>
              <a:buFont typeface="Wingdings" panose="05000000000000000000" pitchFamily="2" charset="2"/>
              <a:buChar char=""/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output file structure for integration/absorption by GST Return Preparation Utilities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33642" indent="-333642">
              <a:lnSpc>
                <a:spcPct val="115000"/>
              </a:lnSpc>
              <a:spcAft>
                <a:spcPts val="778"/>
              </a:spcAft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other ERP providers are still in process FINSYS has already made necessary changes.</a:t>
            </a:r>
            <a:endParaRPr lang="en-US" sz="20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78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FINSYS – WEBTEL collaborated to give and end to end Accounting and Compliance Solution to FINSYS customers.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78"/>
              </a:spcAft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Webtel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integrated GST Compliance utility with FINSYS ERP. 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78"/>
              </a:spcAft>
            </a:pP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data will flow from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FINSYS to Web-GST will be explained in next presentations.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1319" y="420276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pic>
        <p:nvPicPr>
          <p:cNvPr id="14" name="Shape 94" descr="C:\Users\Sangeet\Pictures\webtel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658495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3" descr="C:\Users\SKG\Pictures\finsys logo TM_14kb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810500" y="6654800"/>
            <a:ext cx="2247900" cy="90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597537"/>
            <a:ext cx="10058399" cy="1709102"/>
          </a:xfrm>
          <a:prstGeom prst="rect">
            <a:avLst/>
          </a:prstGeom>
          <a:solidFill>
            <a:srgbClr val="E5E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3241534" y="584200"/>
            <a:ext cx="924066" cy="301589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937000" y="514982"/>
            <a:ext cx="2806700" cy="4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78"/>
              </a:spcAft>
            </a:pPr>
            <a:r>
              <a:rPr lang="en-IN" sz="2335" b="1" dirty="0" smtClean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462"/>
            <a:ext cx="9855200" cy="5818893"/>
          </a:xfrm>
          <a:prstGeom prst="rect">
            <a:avLst/>
          </a:prstGeom>
        </p:spPr>
      </p:pic>
      <p:pic>
        <p:nvPicPr>
          <p:cNvPr id="18" name="Shape 94" descr="C:\Users\Sangeet\Pictures\webte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6896100"/>
            <a:ext cx="17907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93" descr="C:\Users\SKG\Pictures\finsys logo TM_14kb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157278" y="6845300"/>
            <a:ext cx="1875721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5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 b="8398"/>
          <a:stretch/>
        </p:blipFill>
        <p:spPr>
          <a:xfrm>
            <a:off x="0" y="703126"/>
            <a:ext cx="10058400" cy="31368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0851" y="3393503"/>
            <a:ext cx="8538239" cy="4169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78"/>
              </a:spcAft>
            </a:pPr>
            <a:r>
              <a:rPr lang="en-IN" b="1" u="sng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lang="en-IN" u="sng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IN" b="1" i="1" u="sng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GST</a:t>
            </a:r>
            <a:r>
              <a:rPr lang="en-IN" i="1" u="sng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Complete Solution for GST Compliance Management</a:t>
            </a:r>
            <a:r>
              <a:rPr lang="en-IN" u="sng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IN" b="1" u="sng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Simplifying GST</a:t>
            </a:r>
          </a:p>
          <a:p>
            <a:pPr algn="just">
              <a:lnSpc>
                <a:spcPct val="115000"/>
              </a:lnSpc>
              <a:spcAft>
                <a:spcPts val="778"/>
              </a:spcAft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Minimum 3 Returns have to be filed every month on different dates;</a:t>
            </a:r>
          </a:p>
          <a:p>
            <a:pPr algn="just">
              <a:lnSpc>
                <a:spcPct val="115000"/>
              </a:lnSpc>
              <a:spcAft>
                <a:spcPts val="778"/>
              </a:spcAft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Need for putting up a separate compliance team for GST;</a:t>
            </a:r>
          </a:p>
          <a:p>
            <a:pPr algn="just">
              <a:lnSpc>
                <a:spcPct val="115000"/>
              </a:lnSpc>
              <a:spcAft>
                <a:spcPts val="778"/>
              </a:spcAft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Getting Data from GSTN Portal;</a:t>
            </a:r>
          </a:p>
          <a:p>
            <a:pPr algn="just">
              <a:lnSpc>
                <a:spcPct val="115000"/>
              </a:lnSpc>
              <a:spcAft>
                <a:spcPts val="778"/>
              </a:spcAft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Reconciling Input Tax Credit on Inward and Outward supplies;</a:t>
            </a:r>
          </a:p>
          <a:p>
            <a:pPr algn="just">
              <a:lnSpc>
                <a:spcPct val="115000"/>
              </a:lnSpc>
              <a:spcAft>
                <a:spcPts val="778"/>
              </a:spcAft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Adjusting input tax credit on Advances etc;</a:t>
            </a:r>
          </a:p>
          <a:p>
            <a:pPr algn="just">
              <a:lnSpc>
                <a:spcPct val="115000"/>
              </a:lnSpc>
              <a:spcAft>
                <a:spcPts val="778"/>
              </a:spcAft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Determining Net Tax Liability, and other such processes ;</a:t>
            </a:r>
          </a:p>
          <a:p>
            <a:pPr algn="ctr">
              <a:lnSpc>
                <a:spcPct val="115000"/>
              </a:lnSpc>
              <a:spcAft>
                <a:spcPts val="778"/>
              </a:spcAf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tool to manage is required</a:t>
            </a:r>
          </a:p>
          <a:p>
            <a:pPr algn="ctr">
              <a:lnSpc>
                <a:spcPct val="115000"/>
              </a:lnSpc>
              <a:spcAft>
                <a:spcPts val="778"/>
              </a:spcAft>
            </a:pPr>
            <a:r>
              <a:rPr lang="en-US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GST has many unique features simplifying GST Compliances</a:t>
            </a:r>
            <a:endParaRPr lang="en-US" sz="2000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844" y="558982"/>
            <a:ext cx="3139516" cy="369332"/>
          </a:xfrm>
          <a:prstGeom prst="rect">
            <a:avLst/>
          </a:prstGeom>
          <a:solidFill>
            <a:srgbClr val="A4BD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Aft>
                <a:spcPts val="778"/>
              </a:spcAft>
            </a:pP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7434744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8" name="Shape 94" descr="C:\Users\Sangeet\Pictures\webte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3" descr="C:\Users\SKG\Pictures\finsys logo TM_14kb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810500" y="0"/>
            <a:ext cx="22479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featur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/>
          <a:stretch/>
        </p:blipFill>
        <p:spPr bwMode="auto">
          <a:xfrm>
            <a:off x="634320" y="640514"/>
            <a:ext cx="8814816" cy="16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7306639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8920" y="376233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76179" y="216939"/>
            <a:ext cx="6995290" cy="4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78"/>
              </a:spcAft>
            </a:pPr>
            <a:r>
              <a:rPr lang="en-IN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 of Web-GST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460" y="2112432"/>
            <a:ext cx="9449136" cy="520911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Integrated with Accounting Software(s)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Auto Import of Inward, Outward supplies and Expense data from </a:t>
            </a:r>
          </a:p>
          <a:p>
            <a:pPr lvl="0"/>
            <a:r>
              <a:rPr lang="en-IN" sz="1750" dirty="0" smtClean="0"/>
              <a:t>    Accounting Software.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Dynamic GST Computation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Generate and Upload  GSTR 1,2,3,4,5,6,7,8 and 9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Download GSTR 1A from GSTN.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Invoice Mismatch Report in different categories 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Auto Intelligence Matching Facility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Reconciliation of Mismatched Invoice Data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Download Cash Ledger from GSTN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Calculation of Net Tax Liability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Online Payment of Taxes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Creation of ISD Master and distribution of Input Tax Credit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Print Computation and Return Forms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Status of Uploaded Invoices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Report of Debit/Credit Notes with inbuilt mailing facility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Report of Pending/Uploaded Returns</a:t>
            </a:r>
            <a:endParaRPr lang="en-US" sz="1750" dirty="0" smtClean="0"/>
          </a:p>
          <a:p>
            <a:pPr lvl="0">
              <a:buFont typeface="Wingdings" pitchFamily="2" charset="2"/>
              <a:buChar char="§"/>
            </a:pPr>
            <a:r>
              <a:rPr lang="en-IN" sz="1750" dirty="0" smtClean="0"/>
              <a:t>  Backup and Restoration of Data  with Live Update Facility</a:t>
            </a:r>
            <a:endParaRPr lang="en-US" sz="1750" dirty="0" smtClean="0"/>
          </a:p>
          <a:p>
            <a:pPr lvl="0"/>
            <a:r>
              <a:rPr lang="en-IN" sz="1750" dirty="0" smtClean="0"/>
              <a:t>Many more features......</a:t>
            </a:r>
            <a:endParaRPr lang="en-US" sz="1750" dirty="0"/>
          </a:p>
        </p:txBody>
      </p:sp>
      <p:sp>
        <p:nvSpPr>
          <p:cNvPr id="17" name="Rectangle 16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</p:spTree>
    <p:extLst>
      <p:ext uri="{BB962C8B-B14F-4D97-AF65-F5344CB8AC3E}">
        <p14:creationId xmlns:p14="http://schemas.microsoft.com/office/powerpoint/2010/main" val="41352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shalllu\images (2).jpg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27835" y="5014029"/>
            <a:ext cx="6530565" cy="2237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697820" y="767041"/>
            <a:ext cx="8784211" cy="170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78"/>
              </a:spcAft>
            </a:pPr>
            <a:r>
              <a:rPr lang="en-US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minimum 3 Returns are to be filed every month, which involves uploading and downloading of voluminous invoice data, Reconciliation of Input Tax Credit etc., it is important to adopt maker-checker concept.  Dashboard facilitates real time synchronization of data from maker to the checker and thus reduces the possibility of errors.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520" y="3101750"/>
            <a:ext cx="8784211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User Management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Synchronization of data from software to Dashboard on Real Time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View/Upload Returns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Status of Pending/Uploaded Returns at a glance with drill down </a:t>
            </a:r>
          </a:p>
          <a:p>
            <a:pPr lvl="0"/>
            <a:r>
              <a:rPr lang="en-IN" sz="1750" dirty="0" smtClean="0"/>
              <a:t>      facility.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Facility for Approval of Returns for Uploading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Demand Status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ITC Mismatch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Cash Ledger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Notifications for delay in filing, mismatches etc.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ISD Ledger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Reconciliation Summary</a:t>
            </a:r>
            <a:endParaRPr lang="en-US" sz="1750" dirty="0" smtClean="0"/>
          </a:p>
          <a:p>
            <a:pPr lvl="0">
              <a:buFont typeface="Wingdings" pitchFamily="2" charset="2"/>
              <a:buChar char="q"/>
            </a:pPr>
            <a:r>
              <a:rPr lang="en-IN" sz="1750" dirty="0" smtClean="0"/>
              <a:t>  Computation of GST Liability</a:t>
            </a:r>
            <a:endParaRPr lang="en-US" sz="1750" dirty="0"/>
          </a:p>
        </p:txBody>
      </p:sp>
      <p:sp>
        <p:nvSpPr>
          <p:cNvPr id="9" name="Rectangle 8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72420" y="344881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50779" y="326826"/>
            <a:ext cx="6995290" cy="50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78"/>
              </a:spcAft>
            </a:pPr>
            <a:r>
              <a:rPr lang="en-IN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Audit/Assurance- GST Dashboard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824820" y="2489376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63479" y="2416929"/>
            <a:ext cx="6995290" cy="50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78"/>
              </a:spcAft>
            </a:pPr>
            <a:r>
              <a:rPr lang="en-IN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 of GST Dashboard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9" name="Shape 94" descr="C:\Users\Sangeet\Pictures\webte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6718299"/>
            <a:ext cx="2070100" cy="84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93" descr="C:\Users\SKG\Pictures\finsys logo TM_14kb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810500" y="6649274"/>
            <a:ext cx="2247900" cy="91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4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shalllu\images (2).jpg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27835" y="5014029"/>
            <a:ext cx="6530565" cy="2237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2420" y="344881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50779" y="326826"/>
            <a:ext cx="6995290" cy="48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78"/>
              </a:spcAft>
            </a:pPr>
            <a:r>
              <a:rPr lang="en-IN" sz="2335" b="1" dirty="0" smtClean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Webtel ASP –GSP Services work flow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20" name="Picture 2" descr="Image result for us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0" y="3429435"/>
            <a:ext cx="838898" cy="8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64587" y="2995119"/>
            <a:ext cx="1562583" cy="12153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Required data will get populated on a Computation sheet which will display GSTR1,2,3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4586" y="1353443"/>
            <a:ext cx="1562583" cy="1215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Data will flow from FINSYS ERP to WEB GST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2" idx="2"/>
            <a:endCxn id="21" idx="0"/>
          </p:cNvCxnSpPr>
          <p:nvPr/>
        </p:nvCxnSpPr>
        <p:spPr>
          <a:xfrm rot="16200000" flipH="1">
            <a:off x="3332711" y="2781951"/>
            <a:ext cx="42633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13435" y="2953644"/>
            <a:ext cx="1562583" cy="12153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Web- GST will prepare return and submit through Integrated GSP pipe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24534" y="4997540"/>
            <a:ext cx="1562583" cy="1215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Integrated GSP Pipe with Web GST application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99921" y="3633021"/>
            <a:ext cx="10515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66751" y="4207086"/>
            <a:ext cx="1" cy="752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057049" y="4279910"/>
            <a:ext cx="4267485" cy="1090906"/>
          </a:xfrm>
          <a:prstGeom prst="bentConnector3">
            <a:avLst>
              <a:gd name="adj1" fmla="val -17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1"/>
          <p:cNvCxnSpPr/>
          <p:nvPr/>
        </p:nvCxnSpPr>
        <p:spPr>
          <a:xfrm rot="10800000">
            <a:off x="729386" y="4268334"/>
            <a:ext cx="4572000" cy="16927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453247" y="4970008"/>
            <a:ext cx="2459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/>
              <a:t>User to do Reconciliation in Web GST Application</a:t>
            </a:r>
            <a:endParaRPr lang="en-IN" sz="1200" b="1" dirty="0"/>
          </a:p>
        </p:txBody>
      </p:sp>
      <p:sp>
        <p:nvSpPr>
          <p:cNvPr id="31" name="Rectangle 30"/>
          <p:cNvSpPr/>
          <p:nvPr/>
        </p:nvSpPr>
        <p:spPr>
          <a:xfrm>
            <a:off x="241300" y="3096408"/>
            <a:ext cx="14843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b="1" dirty="0" smtClean="0"/>
              <a:t>User</a:t>
            </a:r>
            <a:endParaRPr lang="en-IN" sz="12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933015" y="4171086"/>
            <a:ext cx="0" cy="762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25352" y="5091855"/>
            <a:ext cx="1562583" cy="12153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GSTN Server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887118" y="5367931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64719" y="5961124"/>
            <a:ext cx="5710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31" idx="0"/>
          </p:cNvCxnSpPr>
          <p:nvPr/>
        </p:nvCxnSpPr>
        <p:spPr>
          <a:xfrm rot="5400000" flipH="1" flipV="1">
            <a:off x="1197775" y="1563684"/>
            <a:ext cx="1318408" cy="17470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Shape 94" descr="C:\Users\Sangeet\Pictures\webtel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6781800"/>
            <a:ext cx="20701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93" descr="C:\Users\SKG\Pictures\finsys logo TM_14kb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810500" y="6781800"/>
            <a:ext cx="22479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4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24291" y="1113720"/>
            <a:ext cx="609818" cy="142679"/>
            <a:chOff x="1703388" y="2006913"/>
            <a:chExt cx="1478230" cy="258682"/>
          </a:xfrm>
        </p:grpSpPr>
        <p:sp>
          <p:nvSpPr>
            <p:cNvPr id="45" name="Oval 44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5651">
                <a:defRPr/>
              </a:pP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5651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5651">
                <a:defRPr/>
              </a:pP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5651">
                <a:defRPr/>
              </a:pP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5651">
                <a:defRPr/>
              </a:pPr>
              <a:endParaRPr lang="en-US" dirty="0"/>
            </a:p>
          </p:txBody>
        </p:sp>
      </p:grpSp>
      <p:sp>
        <p:nvSpPr>
          <p:cNvPr id="52" name="TextBox 72"/>
          <p:cNvSpPr txBox="1">
            <a:spLocks noChangeArrowheads="1"/>
          </p:cNvSpPr>
          <p:nvPr/>
        </p:nvSpPr>
        <p:spPr bwMode="auto">
          <a:xfrm>
            <a:off x="2677757" y="503585"/>
            <a:ext cx="471250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100" b="1" dirty="0" smtClean="0">
                <a:latin typeface="Lato Regular" charset="0"/>
                <a:cs typeface="Lato Regular" charset="0"/>
              </a:rPr>
              <a:t>Key Consideration Areas</a:t>
            </a:r>
            <a:endParaRPr lang="en-US" sz="3100" b="1" dirty="0">
              <a:latin typeface="Lato Regular" charset="0"/>
              <a:cs typeface="Lato Regular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5050" y="1346201"/>
            <a:ext cx="8693150" cy="5335038"/>
            <a:chOff x="5806332" y="3578529"/>
            <a:chExt cx="13814082" cy="8497943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8133086" y="3578529"/>
              <a:ext cx="11487328" cy="1776889"/>
            </a:xfrm>
            <a:prstGeom prst="rect">
              <a:avLst/>
            </a:prstGeom>
          </p:spPr>
          <p:txBody>
            <a:bodyPr lIns="0" tIns="0" rIns="0" bIns="0"/>
            <a:lstStyle>
              <a:lvl1pPr marL="180000" indent="-180000" algn="l" defTabSz="914400" rtl="0" eaLnBrk="1" fontAlgn="base" latinLnBrk="0" hangingPunct="1">
                <a:lnSpc>
                  <a:spcPct val="11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A50021"/>
                </a:buClr>
                <a:buFont typeface="Wingdings" pitchFamily="2" charset="2"/>
                <a:buChar char="§"/>
                <a:defRPr lang="en-US" sz="1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fontAlgn="base" latinLnBrk="0" hangingPunct="1">
                <a:lnSpc>
                  <a:spcPct val="11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A50021"/>
                </a:buClr>
                <a:buFont typeface="Arial" pitchFamily="34" charset="0"/>
                <a:buChar char="–"/>
                <a:defRPr lang="en-US" sz="1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fontAlgn="base" latinLnBrk="0" hangingPunct="1">
                <a:lnSpc>
                  <a:spcPct val="11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A50021"/>
                </a:buClr>
                <a:buFont typeface="Wingdings" pitchFamily="2" charset="2"/>
                <a:buChar char="§"/>
                <a:defRPr lang="en-US" sz="1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fontAlgn="base" latinLnBrk="0" hangingPunct="1">
                <a:lnSpc>
                  <a:spcPct val="11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A50021"/>
                </a:buClr>
                <a:buFont typeface="Arial" pitchFamily="34" charset="0"/>
                <a:buChar char="–"/>
                <a:defRPr lang="en-US" sz="1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fontAlgn="base" latinLnBrk="0" hangingPunct="1">
                <a:lnSpc>
                  <a:spcPct val="11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A50021"/>
                </a:buClr>
                <a:buFont typeface="Wingdings" pitchFamily="2" charset="2"/>
                <a:buChar char="§"/>
                <a:defRPr lang="en-IN" sz="1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324"/>
                </a:spcBef>
                <a:buClr>
                  <a:schemeClr val="accent2"/>
                </a:buClr>
                <a:buNone/>
              </a:pPr>
              <a:r>
                <a:rPr lang="en-US" sz="1600" b="1" dirty="0">
                  <a:solidFill>
                    <a:srgbClr val="C00000"/>
                  </a:solidFill>
                </a:rPr>
                <a:t>Automation</a:t>
              </a:r>
              <a:r>
                <a:rPr lang="en-US" sz="1600" b="1" dirty="0">
                  <a:solidFill>
                    <a:srgbClr val="091016"/>
                  </a:solidFill>
                </a:rPr>
                <a:t/>
              </a:r>
              <a:br>
                <a:rPr lang="en-US" sz="1600" b="1" dirty="0">
                  <a:solidFill>
                    <a:srgbClr val="091016"/>
                  </a:solidFill>
                </a:rPr>
              </a:br>
              <a:r>
                <a:rPr lang="en-US" sz="1600" dirty="0">
                  <a:solidFill>
                    <a:srgbClr val="091016"/>
                  </a:solidFill>
                </a:rPr>
                <a:t>Tax payers will have to provide invoice information in a certain format depending on the return, requiring automation at tax payer’s end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332" y="3836977"/>
              <a:ext cx="1259993" cy="12599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332" y="10227022"/>
              <a:ext cx="1259993" cy="12599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907" y="8696872"/>
              <a:ext cx="1259993" cy="125999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907" y="7160745"/>
              <a:ext cx="1259993" cy="125999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907" y="5578573"/>
              <a:ext cx="1259993" cy="125999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082285" y="5516071"/>
              <a:ext cx="11487327" cy="13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Managing Complexity</a:t>
              </a:r>
            </a:p>
            <a:p>
              <a:r>
                <a:rPr lang="en-US" sz="1600" dirty="0"/>
                <a:t>Buyer’s returns will be auto-populated based on seller’s filings, leading to complexity of matching invoices and accepting/rejecting/modifying them.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82287" y="7098245"/>
              <a:ext cx="11487327" cy="13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Need for Efficiency</a:t>
              </a:r>
            </a:p>
            <a:p>
              <a:r>
                <a:rPr lang="en-US" sz="1600" dirty="0"/>
                <a:t>Most tax payers will have to file minimum 3 returns a month calling for an efficient &amp; automated system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82287" y="10164522"/>
              <a:ext cx="11487327" cy="1911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Collaborative Workflow</a:t>
              </a:r>
            </a:p>
            <a:p>
              <a:r>
                <a:rPr lang="en-US" dirty="0"/>
                <a:t>Collaboration between different business functions viz. procurement, finance, audit and compliance will require an efficient role based work flow system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82287" y="8634370"/>
              <a:ext cx="11487327" cy="147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Tracking Scenarios</a:t>
              </a:r>
            </a:p>
            <a:p>
              <a:r>
                <a:rPr lang="en-US" dirty="0"/>
                <a:t>Events like auto-reversals will require tax payers to keep track of different scenarios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81260" y="379710"/>
            <a:ext cx="2702278" cy="181204"/>
          </a:xfrm>
          <a:prstGeom prst="rect">
            <a:avLst/>
          </a:prstGeom>
          <a:noFill/>
        </p:spPr>
        <p:txBody>
          <a:bodyPr wrap="none" lIns="42291" tIns="21146" rIns="42291" bIns="21146">
            <a:spAutoFit/>
          </a:bodyPr>
          <a:lstStyle/>
          <a:p>
            <a:pPr algn="ctr" defTabSz="845651">
              <a:defRPr/>
            </a:pPr>
            <a:r>
              <a:rPr lang="en-US" sz="900" b="1" spc="278" dirty="0" smtClean="0">
                <a:latin typeface="Lato Regular"/>
                <a:cs typeface="Lato Regular"/>
              </a:rPr>
              <a:t>GST Compliance Presentation</a:t>
            </a:r>
            <a:endParaRPr lang="en-US" sz="900" b="1" spc="278" dirty="0">
              <a:latin typeface="Lato Regular"/>
              <a:cs typeface="Lato Regular"/>
            </a:endParaRPr>
          </a:p>
        </p:txBody>
      </p:sp>
      <p:pic>
        <p:nvPicPr>
          <p:cNvPr id="22" name="Shape 94" descr="C:\Users\Sangeet\Pictures\webtel.png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0" y="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93" descr="C:\Users\SKG\Pictures\finsys logo TM_14kb.jpg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7810500" y="0"/>
            <a:ext cx="22479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3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62200" y="2329280"/>
            <a:ext cx="6705599" cy="12140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Alone We can do so little , Together we can do so much..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It’s because of you Dear Customers that We are coming together…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7306639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545" y="1429204"/>
            <a:ext cx="5343755" cy="825291"/>
          </a:xfrm>
          <a:prstGeom prst="rect">
            <a:avLst/>
          </a:prstGeom>
          <a:solidFill>
            <a:srgbClr val="243D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4320" y="655073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2" name="Shape 94" descr="C:\Users\Sangeet\Pictures\webtel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3647585"/>
            <a:ext cx="2070100" cy="96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93" descr="C:\Users\SKG\Pictures\finsys logo TM_14kb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810500" y="3695700"/>
            <a:ext cx="2247900" cy="10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AutoShape 2" descr="Image result for collaboration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collaboration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Collabo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8275" y="3584575"/>
            <a:ext cx="4581525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9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42070"/>
            <a:ext cx="10058401" cy="2221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smtClean="0">
                <a:latin typeface="Franklin Gothic Demi Cond" panose="020B0706030402020204" pitchFamily="34" charset="0"/>
              </a:rPr>
              <a:t>GST</a:t>
            </a:r>
          </a:p>
          <a:p>
            <a:pPr algn="ctr"/>
            <a:r>
              <a:rPr lang="en-US" sz="2800" dirty="0" smtClean="0">
                <a:latin typeface="Franklin Gothic Demi Cond" panose="020B0706030402020204" pitchFamily="34" charset="0"/>
              </a:rPr>
              <a:t>One Nation | One Tax |One Solution</a:t>
            </a:r>
          </a:p>
          <a:p>
            <a:pPr algn="ctr"/>
            <a:r>
              <a:rPr lang="en-US" sz="2800" i="1" dirty="0" smtClean="0">
                <a:latin typeface="Franklin Gothic Demi Cond" panose="020B0706030402020204" pitchFamily="34" charset="0"/>
              </a:rPr>
              <a:t>Our mantra </a:t>
            </a:r>
            <a:r>
              <a:rPr lang="en-US" sz="2800" dirty="0" smtClean="0">
                <a:latin typeface="Franklin Gothic Demi Cond" panose="020B0706030402020204" pitchFamily="34" charset="0"/>
              </a:rPr>
              <a:t>: Simplifying GST</a:t>
            </a:r>
          </a:p>
          <a:p>
            <a:pPr algn="ctr"/>
            <a:r>
              <a:rPr lang="en-US" sz="2800" dirty="0" smtClean="0">
                <a:latin typeface="Franklin Gothic Demi Cond" panose="020B0706030402020204" pitchFamily="34" charset="0"/>
              </a:rPr>
              <a:t> </a:t>
            </a:r>
            <a:endParaRPr lang="en-US" sz="2800" dirty="0">
              <a:latin typeface="Franklin Gothic Demi Cond" panose="020B07060304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705600"/>
            <a:ext cx="10058401" cy="8715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pic>
        <p:nvPicPr>
          <p:cNvPr id="1035" name="Picture 11" descr="C:\Users\Administrator\Desktop\gst_660_032117024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050" y="2671523"/>
            <a:ext cx="7086600" cy="374322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182680" y="7159466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4" name="Shape 94" descr="C:\Users\Sangeet\Pictures\webte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146050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3" descr="C:\Users\SKG\Pictures\finsys logo TM_14kb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810500" y="1358900"/>
            <a:ext cx="2247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9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shalllu\1474227665-68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533" y="2640153"/>
            <a:ext cx="6692902" cy="4141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591174" y="1249888"/>
            <a:ext cx="8867607" cy="17089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marL="333642" indent="-333642" algn="just">
              <a:lnSpc>
                <a:spcPct val="150000"/>
              </a:lnSpc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GST will have a significant impact on every business enterprise irrespective of size and sector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Conceptually 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 existing Excise/VAT Laws 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different.</a:t>
            </a: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 algn="just">
              <a:lnSpc>
                <a:spcPct val="150000"/>
              </a:lnSpc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is going to play an important role in its Implementation.</a:t>
            </a: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 algn="just">
              <a:lnSpc>
                <a:spcPct val="150000"/>
              </a:lnSpc>
              <a:spcAft>
                <a:spcPts val="778"/>
              </a:spcAft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Preparedness across all levels is of absolute importance. </a:t>
            </a: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-1474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7306639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8065" y="555448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9533" y="523153"/>
            <a:ext cx="6995290" cy="4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GST – Set for roll out on 1st July,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3" name="Shape 94" descr="C:\Users\Sangeet\Pictures\webte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635000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93" descr="C:\Users\SKG\Pictures\finsys logo TM_14kb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810500" y="6248400"/>
            <a:ext cx="2247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shalllu\corporates-page-632x365.jpg"/>
          <p:cNvPicPr/>
          <p:nvPr/>
        </p:nvPicPr>
        <p:blipFill>
          <a:blip r:embed="rId2" cstate="print"/>
          <a:srcRect b="32596"/>
          <a:stretch>
            <a:fillRect/>
          </a:stretch>
        </p:blipFill>
        <p:spPr bwMode="auto">
          <a:xfrm>
            <a:off x="0" y="5026171"/>
            <a:ext cx="10058400" cy="216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" y="-22033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9338" y="585480"/>
            <a:ext cx="870257" cy="494047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24588" y="528516"/>
            <a:ext cx="7714890" cy="4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Webtel– </a:t>
            </a:r>
            <a:r>
              <a:rPr lang="en-IN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India’s Leading ‘e’ Compliance Solutions Company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929" y="1113331"/>
            <a:ext cx="8793249" cy="555767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Webtel Electrosoft Pvt. Ltd. is India’s Leading ‘e’ Compliance Solutions Company.  </a:t>
            </a: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were amongst India’s first companies to launch TDS Software in 2003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5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became part of every ‘e’ initiative of Govt. and provided solutions for TAX, VAT and Service Tax.</a:t>
            </a:r>
          </a:p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amongst India’s first companies to launch XBRL Software in 2011 and are market leaders today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India presence and have more than 25000 satisfied customers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Registered with Income Tax Department, NSDL, 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MCA &amp; HMRC ,U.K.</a:t>
            </a: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Law Ready Reckoner, a utility developed by Webtel is hosted on Ministry of Corporate Affairs Portal.</a:t>
            </a: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Compliance products, we deal in other solutions like Payroll Management, Compliance Dashboard, Web-e-Sign etc.</a:t>
            </a: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recently completed successful implementation of Web-e-Sign at E &amp; Y and is in pipeline with Genpact . It was implemented with Apollo Munich last year.</a:t>
            </a:r>
            <a:b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175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endParaRPr lang="en-IN" sz="175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endParaRPr lang="en-IN" sz="175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1" name="Shape 94" descr="C:\Users\Sangeet\Pictures\webte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658495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93" descr="C:\Users\SKG\Pictures\finsys logo TM_14kb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810500" y="6496050"/>
            <a:ext cx="2247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7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imagessss\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340" y="3494954"/>
            <a:ext cx="4342745" cy="312254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1" y="4453679"/>
            <a:ext cx="1760220" cy="9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761" y="2857077"/>
            <a:ext cx="1566362" cy="11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8080" y="2184824"/>
            <a:ext cx="1592580" cy="100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2340" y="5125932"/>
            <a:ext cx="1508761" cy="84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8520" y="3529331"/>
            <a:ext cx="1089660" cy="11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8759" y="6134313"/>
            <a:ext cx="1604434" cy="86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4140" y="6386408"/>
            <a:ext cx="2011680" cy="9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51220" y="2268855"/>
            <a:ext cx="2095500" cy="134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838200" y="504190"/>
            <a:ext cx="8465820" cy="924348"/>
          </a:xfrm>
          <a:prstGeom prst="roundRect">
            <a:avLst/>
          </a:prstGeom>
          <a:solidFill>
            <a:srgbClr val="00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Bookman Old Style" pitchFamily="18" charset="0"/>
              </a:rPr>
              <a:t>Serving Esteemed Clients: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648" y="4873837"/>
            <a:ext cx="212693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C:\Users\Administrator\Desktop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761" y="4621742"/>
            <a:ext cx="2367915" cy="1033342"/>
          </a:xfrm>
          <a:prstGeom prst="rect">
            <a:avLst/>
          </a:prstGeom>
          <a:noFill/>
        </p:spPr>
      </p:pic>
      <p:pic>
        <p:nvPicPr>
          <p:cNvPr id="1033" name="Picture 9" descr="C:\Users\Administrator\Desktop\download 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0482" y="4782996"/>
            <a:ext cx="2100738" cy="93115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1441" y="3277236"/>
            <a:ext cx="1424939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9"/>
          <p:cNvGrpSpPr>
            <a:grpSpLocks/>
          </p:cNvGrpSpPr>
          <p:nvPr/>
        </p:nvGrpSpPr>
        <p:grpSpPr bwMode="auto">
          <a:xfrm>
            <a:off x="301776" y="420158"/>
            <a:ext cx="4978884" cy="1344507"/>
            <a:chOff x="4767126" y="2906342"/>
            <a:chExt cx="1176474" cy="938821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AutoShape 41"/>
            <p:cNvSpPr>
              <a:spLocks noChangeArrowheads="1"/>
            </p:cNvSpPr>
            <p:nvPr/>
          </p:nvSpPr>
          <p:spPr bwMode="gray">
            <a:xfrm>
              <a:off x="4804369" y="2922227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AutoShape 42"/>
            <p:cNvSpPr>
              <a:spLocks noChangeArrowheads="1"/>
            </p:cNvSpPr>
            <p:nvPr/>
          </p:nvSpPr>
          <p:spPr bwMode="gray">
            <a:xfrm>
              <a:off x="4794849" y="2906342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AutoShape 43"/>
            <p:cNvSpPr>
              <a:spLocks noChangeArrowheads="1"/>
            </p:cNvSpPr>
            <p:nvPr/>
          </p:nvSpPr>
          <p:spPr bwMode="gray">
            <a:xfrm>
              <a:off x="4767126" y="2906342"/>
              <a:ext cx="1077443" cy="713519"/>
            </a:xfrm>
            <a:prstGeom prst="hexagon">
              <a:avLst>
                <a:gd name="adj" fmla="val 30303"/>
                <a:gd name="vf" fmla="val 115470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b="1" i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MEDIA &amp; TELECOMMUNICATION</a:t>
              </a:r>
            </a:p>
            <a:p>
              <a:pPr algn="ctr">
                <a:lnSpc>
                  <a:spcPct val="120000"/>
                </a:lnSpc>
                <a:defRPr/>
              </a:pPr>
              <a:endParaRPr lang="zh-CN" altLang="en-US" sz="2000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335280" y="1423595"/>
            <a:ext cx="4756779" cy="1265421"/>
            <a:chOff x="4744675" y="2906340"/>
            <a:chExt cx="1198925" cy="938823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1" name="AutoShape 41"/>
            <p:cNvSpPr>
              <a:spLocks noChangeArrowheads="1"/>
            </p:cNvSpPr>
            <p:nvPr/>
          </p:nvSpPr>
          <p:spPr bwMode="gray">
            <a:xfrm>
              <a:off x="4804369" y="2922227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AutoShape 42"/>
            <p:cNvSpPr>
              <a:spLocks noChangeArrowheads="1"/>
            </p:cNvSpPr>
            <p:nvPr/>
          </p:nvSpPr>
          <p:spPr bwMode="gray">
            <a:xfrm>
              <a:off x="4794849" y="2906341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AutoShape 43"/>
            <p:cNvSpPr>
              <a:spLocks noChangeArrowheads="1"/>
            </p:cNvSpPr>
            <p:nvPr/>
          </p:nvSpPr>
          <p:spPr bwMode="gray">
            <a:xfrm>
              <a:off x="4744675" y="2906340"/>
              <a:ext cx="970056" cy="753062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b="1" i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CORPORATES</a:t>
              </a:r>
              <a:endParaRPr lang="zh-CN" altLang="en-US" sz="2400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29"/>
          <p:cNvGrpSpPr>
            <a:grpSpLocks/>
          </p:cNvGrpSpPr>
          <p:nvPr/>
        </p:nvGrpSpPr>
        <p:grpSpPr bwMode="auto">
          <a:xfrm>
            <a:off x="335279" y="2519852"/>
            <a:ext cx="4847589" cy="1326985"/>
            <a:chOff x="4748348" y="2906342"/>
            <a:chExt cx="1195252" cy="938821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7" name="AutoShape 41"/>
            <p:cNvSpPr>
              <a:spLocks noChangeArrowheads="1"/>
            </p:cNvSpPr>
            <p:nvPr/>
          </p:nvSpPr>
          <p:spPr bwMode="gray">
            <a:xfrm>
              <a:off x="4804369" y="2922227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AutoShape 42"/>
            <p:cNvSpPr>
              <a:spLocks noChangeArrowheads="1"/>
            </p:cNvSpPr>
            <p:nvPr/>
          </p:nvSpPr>
          <p:spPr bwMode="gray">
            <a:xfrm>
              <a:off x="4794849" y="2906342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AutoShape 43"/>
            <p:cNvSpPr>
              <a:spLocks noChangeArrowheads="1"/>
            </p:cNvSpPr>
            <p:nvPr/>
          </p:nvSpPr>
          <p:spPr bwMode="gray">
            <a:xfrm>
              <a:off x="4748348" y="3228854"/>
              <a:ext cx="1123778" cy="39167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b="1" i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PROFESSIONAL ARENA</a:t>
              </a:r>
            </a:p>
            <a:p>
              <a:pPr algn="ctr">
                <a:lnSpc>
                  <a:spcPct val="120000"/>
                </a:lnSpc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29"/>
          <p:cNvGrpSpPr>
            <a:grpSpLocks/>
          </p:cNvGrpSpPr>
          <p:nvPr/>
        </p:nvGrpSpPr>
        <p:grpSpPr bwMode="auto">
          <a:xfrm>
            <a:off x="534353" y="3277237"/>
            <a:ext cx="4557712" cy="1680634"/>
            <a:chOff x="4794849" y="2787257"/>
            <a:chExt cx="1148751" cy="1171434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5" name="AutoShape 41"/>
            <p:cNvSpPr>
              <a:spLocks noChangeArrowheads="1"/>
            </p:cNvSpPr>
            <p:nvPr/>
          </p:nvSpPr>
          <p:spPr bwMode="gray">
            <a:xfrm>
              <a:off x="4804369" y="2922227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AutoShape 42"/>
            <p:cNvSpPr>
              <a:spLocks noChangeArrowheads="1"/>
            </p:cNvSpPr>
            <p:nvPr/>
          </p:nvSpPr>
          <p:spPr bwMode="gray">
            <a:xfrm>
              <a:off x="4794849" y="2787257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AutoShape 43"/>
            <p:cNvSpPr>
              <a:spLocks noChangeArrowheads="1"/>
            </p:cNvSpPr>
            <p:nvPr/>
          </p:nvSpPr>
          <p:spPr bwMode="gray">
            <a:xfrm>
              <a:off x="4808053" y="3146951"/>
              <a:ext cx="1001191" cy="811740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b="1" i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HOSPITALITY  SECTOR</a:t>
              </a:r>
              <a:endParaRPr lang="en-US" sz="2000" b="1" i="1" dirty="0" smtClean="0">
                <a:solidFill>
                  <a:srgbClr val="006699"/>
                </a:solidFill>
              </a:endParaRPr>
            </a:p>
            <a:p>
              <a:pPr algn="ctr">
                <a:lnSpc>
                  <a:spcPct val="120000"/>
                </a:lnSpc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29"/>
          <p:cNvGrpSpPr>
            <a:grpSpLocks/>
          </p:cNvGrpSpPr>
          <p:nvPr/>
        </p:nvGrpSpPr>
        <p:grpSpPr bwMode="auto">
          <a:xfrm>
            <a:off x="465744" y="4537709"/>
            <a:ext cx="4717125" cy="1498637"/>
            <a:chOff x="4780516" y="2906342"/>
            <a:chExt cx="1163084" cy="1046445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3" name="AutoShape 41"/>
            <p:cNvSpPr>
              <a:spLocks noChangeArrowheads="1"/>
            </p:cNvSpPr>
            <p:nvPr/>
          </p:nvSpPr>
          <p:spPr bwMode="gray">
            <a:xfrm>
              <a:off x="4804369" y="2922227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AutoShape 42"/>
            <p:cNvSpPr>
              <a:spLocks noChangeArrowheads="1"/>
            </p:cNvSpPr>
            <p:nvPr/>
          </p:nvSpPr>
          <p:spPr bwMode="gray">
            <a:xfrm>
              <a:off x="4794849" y="2906342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AutoShape 43"/>
            <p:cNvSpPr>
              <a:spLocks noChangeArrowheads="1"/>
            </p:cNvSpPr>
            <p:nvPr/>
          </p:nvSpPr>
          <p:spPr bwMode="gray">
            <a:xfrm>
              <a:off x="4780516" y="3141047"/>
              <a:ext cx="1001191" cy="811740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b="1" i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GOVERNMENT SECTOR</a:t>
              </a:r>
            </a:p>
            <a:p>
              <a:pPr algn="ctr">
                <a:lnSpc>
                  <a:spcPct val="120000"/>
                </a:lnSpc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29"/>
          <p:cNvGrpSpPr>
            <a:grpSpLocks/>
          </p:cNvGrpSpPr>
          <p:nvPr/>
        </p:nvGrpSpPr>
        <p:grpSpPr bwMode="auto">
          <a:xfrm>
            <a:off x="502920" y="5551032"/>
            <a:ext cx="4672961" cy="1423595"/>
            <a:chOff x="4765801" y="2906342"/>
            <a:chExt cx="1177799" cy="938821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9" name="AutoShape 41"/>
            <p:cNvSpPr>
              <a:spLocks noChangeArrowheads="1"/>
            </p:cNvSpPr>
            <p:nvPr/>
          </p:nvSpPr>
          <p:spPr bwMode="gray">
            <a:xfrm>
              <a:off x="4804369" y="2922227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AutoShape 42"/>
            <p:cNvSpPr>
              <a:spLocks noChangeArrowheads="1"/>
            </p:cNvSpPr>
            <p:nvPr/>
          </p:nvSpPr>
          <p:spPr bwMode="gray">
            <a:xfrm>
              <a:off x="4794849" y="2906342"/>
              <a:ext cx="1139231" cy="922936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AutoShape 43"/>
            <p:cNvSpPr>
              <a:spLocks noChangeArrowheads="1"/>
            </p:cNvSpPr>
            <p:nvPr/>
          </p:nvSpPr>
          <p:spPr bwMode="gray">
            <a:xfrm>
              <a:off x="4765801" y="3306797"/>
              <a:ext cx="976438" cy="538366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b="1" i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BANKING SECTOR</a:t>
              </a:r>
            </a:p>
            <a:p>
              <a:pPr algn="ctr">
                <a:lnSpc>
                  <a:spcPct val="120000"/>
                </a:lnSpc>
                <a:defRPr/>
              </a:pPr>
              <a:endParaRPr lang="zh-CN" altLang="en-US" b="1" i="1" kern="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251460" y="358886"/>
            <a:ext cx="838201" cy="733526"/>
            <a:chOff x="0" y="0"/>
            <a:chExt cx="1549" cy="1351"/>
          </a:xfrm>
          <a:solidFill>
            <a:srgbClr val="00669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3" name="AutoShape 89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 sz="1600" i="1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34" name="AutoShape 90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 sz="1600" i="1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35" name="AutoShape 91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zh-CN" altLang="en-US" sz="1600" i="1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251460" y="1428539"/>
            <a:ext cx="838201" cy="733526"/>
            <a:chOff x="0" y="0"/>
            <a:chExt cx="1549" cy="1351"/>
          </a:xfrm>
          <a:solidFill>
            <a:srgbClr val="00669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7" name="AutoShape 93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38" name="AutoShape 94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39" name="AutoShape 95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</p:grpSp>
      <p:grpSp>
        <p:nvGrpSpPr>
          <p:cNvPr id="10" name="Group 102"/>
          <p:cNvGrpSpPr>
            <a:grpSpLocks/>
          </p:cNvGrpSpPr>
          <p:nvPr/>
        </p:nvGrpSpPr>
        <p:grpSpPr bwMode="auto">
          <a:xfrm>
            <a:off x="251460" y="2543709"/>
            <a:ext cx="838201" cy="733526"/>
            <a:chOff x="0" y="0"/>
            <a:chExt cx="1549" cy="1351"/>
          </a:xfrm>
          <a:solidFill>
            <a:srgbClr val="00669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7" name="AutoShape 103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48" name="AutoShape 104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49" name="AutoShape 105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251460" y="3720153"/>
            <a:ext cx="838201" cy="733526"/>
            <a:chOff x="0" y="0"/>
            <a:chExt cx="1549" cy="1351"/>
          </a:xfrm>
          <a:solidFill>
            <a:srgbClr val="00669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1" name="AutoShape 107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52" name="AutoShape 108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53" name="AutoShape 109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251460" y="4873837"/>
            <a:ext cx="838201" cy="733526"/>
            <a:chOff x="0" y="0"/>
            <a:chExt cx="1549" cy="1351"/>
          </a:xfrm>
          <a:solidFill>
            <a:srgbClr val="00669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1" name="AutoShape 107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62" name="AutoShape 108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63" name="AutoShape 109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335280" y="5882217"/>
            <a:ext cx="838201" cy="733526"/>
            <a:chOff x="0" y="0"/>
            <a:chExt cx="1549" cy="1351"/>
          </a:xfrm>
          <a:solidFill>
            <a:srgbClr val="00669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6" name="AutoShape 107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88" name="AutoShape 108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  <p:sp>
          <p:nvSpPr>
            <p:cNvPr id="91" name="AutoShape 109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Algerian" pitchFamily="82" charset="0"/>
                <a:ea typeface="宋体" pitchFamily="2" charset="-122"/>
              </a:endParaRPr>
            </a:p>
          </p:txBody>
        </p:sp>
      </p:grpSp>
      <p:pic>
        <p:nvPicPr>
          <p:cNvPr id="9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8640" y="252095"/>
            <a:ext cx="1181326" cy="75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3581" y="524222"/>
            <a:ext cx="1089660" cy="4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4701" y="336127"/>
            <a:ext cx="1173481" cy="59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0581" y="252096"/>
            <a:ext cx="1011079" cy="91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053" name="Picture 5" descr="C:\Users\Administrator\Desktop\download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74820" y="1596602"/>
            <a:ext cx="1424940" cy="4262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61046" y="1764665"/>
            <a:ext cx="1026795" cy="3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2817" y="1596601"/>
            <a:ext cx="827723" cy="60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25490" y="1596602"/>
            <a:ext cx="1215390" cy="5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99" name="Rectangle 98"/>
          <p:cNvSpPr/>
          <p:nvPr/>
        </p:nvSpPr>
        <p:spPr>
          <a:xfrm>
            <a:off x="502921" y="50419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1"/>
                </a:solidFill>
                <a:latin typeface="Algerian" pitchFamily="82" charset="0"/>
                <a:ea typeface="宋体" pitchFamily="2" charset="-122"/>
              </a:rPr>
              <a:t>1</a:t>
            </a:r>
            <a:endParaRPr lang="en-US" b="1" i="1" dirty="0">
              <a:solidFill>
                <a:schemeClr val="bg1"/>
              </a:solidFill>
              <a:latin typeface="Algerian" pitchFamily="82" charset="0"/>
              <a:ea typeface="宋体" pitchFamily="2" charset="-122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2921" y="159660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lgerian" pitchFamily="82" charset="0"/>
                <a:ea typeface="宋体" pitchFamily="2" charset="-122"/>
              </a:rPr>
              <a:t>2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502921" y="268901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Algerian" pitchFamily="82" charset="0"/>
                <a:ea typeface="宋体" pitchFamily="2" charset="-122"/>
              </a:rPr>
              <a:t>3</a:t>
            </a:r>
            <a:endParaRPr lang="en-US" b="1" dirty="0">
              <a:solidFill>
                <a:schemeClr val="bg1"/>
              </a:solidFill>
              <a:latin typeface="Algerian" pitchFamily="82" charset="0"/>
              <a:ea typeface="宋体" pitchFamily="2" charset="-122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02921" y="386545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Algerian" pitchFamily="82" charset="0"/>
                <a:ea typeface="宋体" pitchFamily="2" charset="-122"/>
              </a:rPr>
              <a:t>4</a:t>
            </a:r>
            <a:endParaRPr lang="en-US" b="1" dirty="0">
              <a:solidFill>
                <a:schemeClr val="bg1"/>
              </a:solidFill>
              <a:latin typeface="Algerian" pitchFamily="82" charset="0"/>
              <a:ea typeface="宋体" pitchFamily="2" charset="-122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02921" y="50419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Algerian" pitchFamily="82" charset="0"/>
                <a:ea typeface="宋体" pitchFamily="2" charset="-122"/>
              </a:rPr>
              <a:t>5</a:t>
            </a:r>
            <a:endParaRPr lang="en-US" b="1" dirty="0">
              <a:solidFill>
                <a:schemeClr val="bg1"/>
              </a:solidFill>
              <a:latin typeface="Algerian" pitchFamily="82" charset="0"/>
              <a:ea typeface="宋体" pitchFamily="2" charset="-122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86740" y="606314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Algerian" pitchFamily="82" charset="0"/>
                <a:ea typeface="宋体" pitchFamily="2" charset="-122"/>
              </a:rPr>
              <a:t>6</a:t>
            </a:r>
            <a:endParaRPr lang="en-US" b="1" dirty="0">
              <a:solidFill>
                <a:schemeClr val="bg1"/>
              </a:solidFill>
              <a:latin typeface="Algerian" pitchFamily="82" charset="0"/>
              <a:ea typeface="宋体" pitchFamily="2" charset="-122"/>
            </a:endParaRPr>
          </a:p>
        </p:txBody>
      </p:sp>
      <p:pic>
        <p:nvPicPr>
          <p:cNvPr id="1026" name="Picture 2" descr="C:\Users\Administrator\Desktop\downloa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42461" y="2352887"/>
            <a:ext cx="1005840" cy="1012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87" name="Rectangle 86"/>
          <p:cNvSpPr/>
          <p:nvPr/>
        </p:nvSpPr>
        <p:spPr>
          <a:xfrm>
            <a:off x="4610102" y="3277235"/>
            <a:ext cx="566181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itchFamily="34" charset="0"/>
                <a:cs typeface="Calibri" pitchFamily="34" charset="0"/>
              </a:rPr>
              <a:t>ICAI</a:t>
            </a:r>
            <a:endParaRPr lang="en-US" dirty="0"/>
          </a:p>
        </p:txBody>
      </p:sp>
      <p:pic>
        <p:nvPicPr>
          <p:cNvPr id="1027" name="Picture 3" descr="C:\Users\Administrator\Desktop\download 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8861" y="2689013"/>
            <a:ext cx="938374" cy="7562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028" name="Picture 4" descr="C:\Users\Administrator\Desktop\EY-logo-li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46720" y="2604982"/>
            <a:ext cx="754380" cy="7562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031" name="Picture 7" descr="C:\Users\Administrator\Desktop\download (2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00824" y="3809581"/>
            <a:ext cx="2619375" cy="8121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42460" y="3865457"/>
            <a:ext cx="1532708" cy="6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037" name="Picture 13" descr="C:\Users\Administrator\Desktop\download (3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7917" y="6386409"/>
            <a:ext cx="2179321" cy="7562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039" name="Picture 15" descr="C:\Users\Administrator\Desktop\sbi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42074" y="5882216"/>
            <a:ext cx="1676400" cy="10828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16338" y="6302375"/>
            <a:ext cx="1395803" cy="85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1650" y="544986"/>
            <a:ext cx="870257" cy="275013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12678" y="512692"/>
            <a:ext cx="6995290" cy="4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78"/>
              </a:spcAft>
            </a:pPr>
            <a:r>
              <a:rPr lang="en-IN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Milestones achieved by </a:t>
            </a:r>
            <a:r>
              <a:rPr lang="en-US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Webtel </a:t>
            </a:r>
            <a:r>
              <a:rPr lang="en-IN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GST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dministrator\Desktop\mileston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2944"/>
            <a:ext cx="10058401" cy="60411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1318650"/>
            <a:ext cx="6572271" cy="453797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marL="333642" lvl="0" indent="-333642">
              <a:lnSpc>
                <a:spcPct val="150000"/>
              </a:lnSpc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Company to provide GST ‘e’ Learning Solution - More than 15 Hour of Comprehensive Learning by Leading Experts in Indirect Taxation  – Subscribed &amp; Appreciated by more than 5000 Professionals &amp; Corporate.</a:t>
            </a:r>
          </a:p>
          <a:p>
            <a:pPr marL="333642" lvl="0" indent="-333642">
              <a:lnSpc>
                <a:spcPct val="150000"/>
              </a:lnSpc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GST Migration Utility </a:t>
            </a:r>
          </a:p>
          <a:p>
            <a:pPr marL="333642" lvl="0" indent="-333642">
              <a:lnSpc>
                <a:spcPct val="150000"/>
              </a:lnSpc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GST Migration Utility for ICICI Bank customers</a:t>
            </a:r>
          </a:p>
          <a:p>
            <a:pPr marL="333642" lvl="0" indent="-333642">
              <a:lnSpc>
                <a:spcPct val="150000"/>
              </a:lnSpc>
              <a:buFont typeface="Wingdings" panose="05000000000000000000" pitchFamily="2" charset="2"/>
              <a:buChar char=""/>
            </a:pP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GST Impact calculator</a:t>
            </a:r>
          </a:p>
          <a:p>
            <a:pPr marL="333642" lvl="0" indent="-333642">
              <a:lnSpc>
                <a:spcPct val="150000"/>
              </a:lnSpc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GST – A Complete Software Solution for GST Compliance Management – Simplifying GST</a:t>
            </a: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33642" lvl="0" indent="-333642">
              <a:lnSpc>
                <a:spcPct val="150000"/>
              </a:lnSpc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GSP solution.  Webtel is providing an ASP –GSP integrated solution.</a:t>
            </a:r>
            <a:endParaRPr lang="en-IN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lnSpc>
                <a:spcPct val="150000"/>
              </a:lnSpc>
              <a:buFont typeface="Wingdings" panose="05000000000000000000" pitchFamily="2" charset="2"/>
              <a:buChar char=""/>
            </a:pPr>
            <a:endParaRPr lang="en-IN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4" name="Shape 94" descr="C:\Users\Sangeet\Pictures\webte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658495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3" descr="C:\Users\SKG\Pictures\finsys logo TM_14kb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810500" y="6496050"/>
            <a:ext cx="22479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22033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7306639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29338" y="585481"/>
            <a:ext cx="870257" cy="392419"/>
            <a:chOff x="350196" y="789979"/>
            <a:chExt cx="672471" cy="3647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350196" y="789979"/>
              <a:ext cx="672471" cy="364715"/>
            </a:xfrm>
            <a:prstGeom prst="rect">
              <a:avLst/>
            </a:prstGeom>
            <a:solidFill>
              <a:srgbClr val="243D5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5350" y="789979"/>
              <a:ext cx="127317" cy="36471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51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24588" y="528516"/>
            <a:ext cx="7714890" cy="4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35" b="1" dirty="0" smtClean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FINSYS – WEBTEL Collaboration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829" y="1113331"/>
            <a:ext cx="8793249" cy="299184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Webtel </a:t>
            </a:r>
            <a:r>
              <a:rPr lang="en-IN" sz="175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India’s Leading ‘e’ Compliance Solutions Company.  </a:t>
            </a: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FINSYS is India’s Leading ERP provider working with best brains. </a:t>
            </a:r>
          </a:p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Accounting&gt;ASP&gt;GSP&gt;GSTN – Journey is on an uneven road in a shortest possible time. </a:t>
            </a:r>
          </a:p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GST mandates Best of Accounting and Compliance teams to collaborate.</a:t>
            </a:r>
          </a:p>
          <a:p>
            <a:pPr marL="333642" indent="-333642">
              <a:buFont typeface="Wingdings" panose="05000000000000000000" pitchFamily="2" charset="2"/>
              <a:buChar char=""/>
            </a:pPr>
            <a:r>
              <a:rPr lang="en-IN" sz="175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FINSYS – WEBTEL collaboration will give a complete end to end solution for timely compliance by FINSYS customers.</a:t>
            </a:r>
          </a:p>
          <a:p>
            <a:pPr marL="333642" indent="-333642">
              <a:buFont typeface="Wingdings" panose="05000000000000000000" pitchFamily="2" charset="2"/>
              <a:buChar char=""/>
            </a:pPr>
            <a:endParaRPr lang="en-US" sz="175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spcAft>
                <a:spcPts val="778"/>
              </a:spcAft>
            </a:pPr>
            <a:endParaRPr lang="en-IN" sz="175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endParaRPr lang="en-IN" sz="175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3642" indent="-333642">
              <a:spcAft>
                <a:spcPts val="778"/>
              </a:spcAft>
              <a:buFont typeface="Wingdings" panose="05000000000000000000" pitchFamily="2" charset="2"/>
              <a:buChar char=""/>
            </a:pPr>
            <a:endParaRPr lang="en-US" sz="17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pic>
        <p:nvPicPr>
          <p:cNvPr id="11" name="Shape 94" descr="C:\Users\Sangeet\Pictures\webtel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629920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93" descr="C:\Users\SKG\Pictures\finsys logo TM_14kb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810500" y="6235700"/>
            <a:ext cx="22479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AutoShape 2" descr="Image result for collaboration"/>
          <p:cNvSpPr>
            <a:spLocks noChangeAspect="1" noChangeArrowheads="1"/>
          </p:cNvSpPr>
          <p:nvPr/>
        </p:nvSpPr>
        <p:spPr bwMode="auto">
          <a:xfrm>
            <a:off x="155575" y="-1828800"/>
            <a:ext cx="66484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collaboration"/>
          <p:cNvSpPr>
            <a:spLocks noChangeAspect="1" noChangeArrowheads="1"/>
          </p:cNvSpPr>
          <p:nvPr/>
        </p:nvSpPr>
        <p:spPr bwMode="auto">
          <a:xfrm>
            <a:off x="155575" y="-1828800"/>
            <a:ext cx="66484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collabo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98800"/>
            <a:ext cx="10058400" cy="3122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7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7300505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-16667"/>
            <a:ext cx="10058401" cy="256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81" dirty="0">
              <a:latin typeface="Franklin Gothic Demi Cond" panose="020B07060304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22499" y="412427"/>
            <a:ext cx="6223001" cy="45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78"/>
              </a:spcAft>
            </a:pPr>
            <a:r>
              <a:rPr lang="en-IN" sz="2335" b="1" dirty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Roadmap to GST </a:t>
            </a:r>
            <a:r>
              <a:rPr lang="en-IN" sz="2335" b="1" dirty="0" smtClean="0">
                <a:solidFill>
                  <a:srgbClr val="243D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lang="en-US" sz="2335" b="1" dirty="0">
              <a:solidFill>
                <a:srgbClr val="243D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6442" y="989172"/>
            <a:ext cx="10074842" cy="6252066"/>
          </a:xfrm>
          <a:prstGeom prst="rect">
            <a:avLst/>
          </a:prstGeom>
          <a:solidFill>
            <a:srgbClr val="243D5C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23453" y="1654852"/>
            <a:ext cx="18345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Learning/Training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72833" y="2030915"/>
            <a:ext cx="6997450" cy="369332"/>
          </a:xfrm>
          <a:prstGeom prst="rect">
            <a:avLst/>
          </a:prstGeom>
          <a:solidFill>
            <a:srgbClr val="243D5C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 and Procedures.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23453" y="2764093"/>
            <a:ext cx="23748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Integration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72833" y="3123389"/>
            <a:ext cx="6997450" cy="369332"/>
          </a:xfrm>
          <a:prstGeom prst="rect">
            <a:avLst/>
          </a:prstGeom>
          <a:solidFill>
            <a:srgbClr val="243D5C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in Accounting System &amp; </a:t>
            </a:r>
            <a:r>
              <a:rPr lang="en-IN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Manpower Training.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23453" y="3801860"/>
            <a:ext cx="20313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	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72833" y="4161156"/>
            <a:ext cx="6997450" cy="369332"/>
          </a:xfrm>
          <a:prstGeom prst="rect">
            <a:avLst/>
          </a:prstGeom>
          <a:solidFill>
            <a:srgbClr val="243D5C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 Filing and Reconciliation on Monthly </a:t>
            </a:r>
            <a:r>
              <a:rPr lang="en-IN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1654852"/>
            <a:ext cx="945878" cy="534747"/>
            <a:chOff x="0" y="1572261"/>
            <a:chExt cx="711200" cy="711200"/>
          </a:xfrm>
        </p:grpSpPr>
        <p:sp>
          <p:nvSpPr>
            <p:cNvPr id="34" name="Rectangle 33"/>
            <p:cNvSpPr/>
            <p:nvPr/>
          </p:nvSpPr>
          <p:spPr>
            <a:xfrm>
              <a:off x="0" y="1572261"/>
              <a:ext cx="7112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691" y="1680952"/>
              <a:ext cx="493819" cy="49381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0" y="2797873"/>
            <a:ext cx="945878" cy="534747"/>
            <a:chOff x="0" y="4387850"/>
            <a:chExt cx="711200" cy="711200"/>
          </a:xfrm>
        </p:grpSpPr>
        <p:sp>
          <p:nvSpPr>
            <p:cNvPr id="63" name="Rectangle 62"/>
            <p:cNvSpPr/>
            <p:nvPr/>
          </p:nvSpPr>
          <p:spPr>
            <a:xfrm>
              <a:off x="0" y="4387850"/>
              <a:ext cx="7112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05" y="4505686"/>
              <a:ext cx="542591" cy="47552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0" y="3893783"/>
            <a:ext cx="945878" cy="534747"/>
            <a:chOff x="0" y="5845383"/>
            <a:chExt cx="711200" cy="711200"/>
          </a:xfrm>
        </p:grpSpPr>
        <p:sp>
          <p:nvSpPr>
            <p:cNvPr id="68" name="Rectangle 67"/>
            <p:cNvSpPr/>
            <p:nvPr/>
          </p:nvSpPr>
          <p:spPr>
            <a:xfrm>
              <a:off x="0" y="5845383"/>
              <a:ext cx="7112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43" y="5947977"/>
              <a:ext cx="499915" cy="506012"/>
            </a:xfrm>
            <a:prstGeom prst="rect">
              <a:avLst/>
            </a:prstGeom>
          </p:spPr>
        </p:pic>
      </p:grpSp>
      <p:sp>
        <p:nvSpPr>
          <p:cNvPr id="80" name="Rectangle 79"/>
          <p:cNvSpPr/>
          <p:nvPr/>
        </p:nvSpPr>
        <p:spPr>
          <a:xfrm>
            <a:off x="8182679" y="6917579"/>
            <a:ext cx="1875721" cy="389061"/>
          </a:xfrm>
          <a:prstGeom prst="rect">
            <a:avLst/>
          </a:prstGeom>
          <a:solidFill>
            <a:srgbClr val="07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975" tIns="44487" rIns="88975" bIns="44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46" dirty="0">
                <a:latin typeface="Franklin Gothic Demi Cond" panose="020B0706030402020204" pitchFamily="34" charset="0"/>
              </a:rPr>
              <a:t>WEB GST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75851" y="5986260"/>
            <a:ext cx="20313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GSP Services</a:t>
            </a: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5231" y="6345556"/>
            <a:ext cx="6997450" cy="369332"/>
          </a:xfrm>
          <a:prstGeom prst="rect">
            <a:avLst/>
          </a:prstGeom>
          <a:solidFill>
            <a:srgbClr val="243D5C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Uploading of Returns through GSP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6078183"/>
            <a:ext cx="945878" cy="534747"/>
            <a:chOff x="0" y="5845383"/>
            <a:chExt cx="711200" cy="711200"/>
          </a:xfrm>
        </p:grpSpPr>
        <p:sp>
          <p:nvSpPr>
            <p:cNvPr id="33" name="Rectangle 32"/>
            <p:cNvSpPr/>
            <p:nvPr/>
          </p:nvSpPr>
          <p:spPr>
            <a:xfrm>
              <a:off x="0" y="5845383"/>
              <a:ext cx="7112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43" y="5947977"/>
              <a:ext cx="499915" cy="506012"/>
            </a:xfrm>
            <a:prstGeom prst="rect">
              <a:avLst/>
            </a:prstGeom>
          </p:spPr>
        </p:pic>
      </p:grpSp>
      <p:pic>
        <p:nvPicPr>
          <p:cNvPr id="44" name="Shape 94" descr="C:\Users\Sangeet\Pictures\webtel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0" y="0"/>
            <a:ext cx="20701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93" descr="C:\Users\SKG\Pictures\finsys logo TM_14kb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7810500" y="0"/>
            <a:ext cx="22479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ctangle 46"/>
          <p:cNvSpPr/>
          <p:nvPr/>
        </p:nvSpPr>
        <p:spPr>
          <a:xfrm>
            <a:off x="1323452" y="5000665"/>
            <a:ext cx="17284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Audit/Assurance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472833" y="5329977"/>
            <a:ext cx="6997450" cy="369332"/>
          </a:xfrm>
          <a:prstGeom prst="rect">
            <a:avLst/>
          </a:prstGeom>
          <a:solidFill>
            <a:srgbClr val="243D5C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GST Dashboard – Maker/Checker concept for Zero Errors.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0" y="4833194"/>
            <a:ext cx="945878" cy="534747"/>
            <a:chOff x="0" y="6874430"/>
            <a:chExt cx="711200" cy="711200"/>
          </a:xfrm>
        </p:grpSpPr>
        <p:sp>
          <p:nvSpPr>
            <p:cNvPr id="56" name="Rectangle 55"/>
            <p:cNvSpPr/>
            <p:nvPr/>
          </p:nvSpPr>
          <p:spPr>
            <a:xfrm>
              <a:off x="0" y="6874430"/>
              <a:ext cx="7112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450" y="6967880"/>
              <a:ext cx="524301" cy="524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8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1077</Words>
  <Application>Microsoft Office PowerPoint</Application>
  <PresentationFormat>Custom</PresentationFormat>
  <Paragraphs>170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Sangeet</cp:lastModifiedBy>
  <cp:revision>173</cp:revision>
  <dcterms:created xsi:type="dcterms:W3CDTF">2017-04-10T11:50:54Z</dcterms:created>
  <dcterms:modified xsi:type="dcterms:W3CDTF">2017-06-26T03:50:34Z</dcterms:modified>
</cp:coreProperties>
</file>