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25" r:id="rId3"/>
    <p:sldId id="427" r:id="rId4"/>
    <p:sldId id="356" r:id="rId5"/>
    <p:sldId id="325" r:id="rId6"/>
    <p:sldId id="357" r:id="rId7"/>
    <p:sldId id="358" r:id="rId8"/>
    <p:sldId id="360" r:id="rId9"/>
    <p:sldId id="361" r:id="rId10"/>
    <p:sldId id="362" r:id="rId11"/>
    <p:sldId id="431" r:id="rId12"/>
    <p:sldId id="363" r:id="rId13"/>
    <p:sldId id="423" r:id="rId14"/>
    <p:sldId id="371" r:id="rId15"/>
    <p:sldId id="407" r:id="rId16"/>
    <p:sldId id="401" r:id="rId17"/>
    <p:sldId id="402" r:id="rId18"/>
    <p:sldId id="433" r:id="rId19"/>
    <p:sldId id="434" r:id="rId20"/>
    <p:sldId id="435" r:id="rId21"/>
    <p:sldId id="403" r:id="rId22"/>
    <p:sldId id="3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4" autoAdjust="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CB0BE-DADE-4C77-9526-A1042AFD69B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0D87E8A-8FB2-4970-8DA6-2813ECA32944}">
      <dgm:prSet phldrT="[Text]"/>
      <dgm:spPr/>
      <dgm:t>
        <a:bodyPr/>
        <a:lstStyle/>
        <a:p>
          <a:r>
            <a:rPr lang="en-US" dirty="0" smtClean="0"/>
            <a:t>What to do immediately ?</a:t>
          </a:r>
          <a:endParaRPr lang="en-US" dirty="0"/>
        </a:p>
      </dgm:t>
    </dgm:pt>
    <dgm:pt modelId="{F230C306-AFDD-478D-8F4C-027E711C9AE6}" type="parTrans" cxnId="{E26F4807-530F-4B02-B528-F288BF5FF82E}">
      <dgm:prSet/>
      <dgm:spPr/>
      <dgm:t>
        <a:bodyPr/>
        <a:lstStyle/>
        <a:p>
          <a:endParaRPr lang="en-US"/>
        </a:p>
      </dgm:t>
    </dgm:pt>
    <dgm:pt modelId="{758EE9C8-4E24-4526-940A-3B2184155810}" type="sibTrans" cxnId="{E26F4807-530F-4B02-B528-F288BF5FF82E}">
      <dgm:prSet/>
      <dgm:spPr/>
      <dgm:t>
        <a:bodyPr/>
        <a:lstStyle/>
        <a:p>
          <a:endParaRPr lang="en-US"/>
        </a:p>
      </dgm:t>
    </dgm:pt>
    <dgm:pt modelId="{9F30AC67-E9CE-4B95-B2FE-E5E70DE92B3B}">
      <dgm:prSet phldrT="[Text]"/>
      <dgm:spPr/>
      <dgm:t>
        <a:bodyPr/>
        <a:lstStyle/>
        <a:p>
          <a:r>
            <a:rPr lang="en-US" dirty="0" smtClean="0"/>
            <a:t>Manufacturers</a:t>
          </a:r>
          <a:endParaRPr lang="en-US" dirty="0"/>
        </a:p>
      </dgm:t>
    </dgm:pt>
    <dgm:pt modelId="{F4F3B45B-8B39-4082-9A44-7B82A129FD37}" type="parTrans" cxnId="{A9A3BB40-5153-4C68-9507-B0C033CD06C7}">
      <dgm:prSet/>
      <dgm:spPr/>
      <dgm:t>
        <a:bodyPr/>
        <a:lstStyle/>
        <a:p>
          <a:endParaRPr lang="en-US"/>
        </a:p>
      </dgm:t>
    </dgm:pt>
    <dgm:pt modelId="{8D30635D-C202-4887-B6C5-24AF1C07578D}" type="sibTrans" cxnId="{A9A3BB40-5153-4C68-9507-B0C033CD06C7}">
      <dgm:prSet/>
      <dgm:spPr/>
      <dgm:t>
        <a:bodyPr/>
        <a:lstStyle/>
        <a:p>
          <a:endParaRPr lang="en-US"/>
        </a:p>
      </dgm:t>
    </dgm:pt>
    <dgm:pt modelId="{7F763BB2-1C24-444E-9ED3-2295F683494D}">
      <dgm:prSet phldrT="[Text]"/>
      <dgm:spPr/>
      <dgm:t>
        <a:bodyPr/>
        <a:lstStyle/>
        <a:p>
          <a:r>
            <a:rPr lang="en-US" dirty="0" smtClean="0"/>
            <a:t>What to remember ?</a:t>
          </a:r>
          <a:endParaRPr lang="en-US" dirty="0"/>
        </a:p>
      </dgm:t>
    </dgm:pt>
    <dgm:pt modelId="{DCD26F00-8CD2-4CB0-8429-CFE63E2CB363}" type="parTrans" cxnId="{741B3E15-AA38-4326-81DD-5CF98DA3FB28}">
      <dgm:prSet/>
      <dgm:spPr/>
      <dgm:t>
        <a:bodyPr/>
        <a:lstStyle/>
        <a:p>
          <a:endParaRPr lang="en-GB"/>
        </a:p>
      </dgm:t>
    </dgm:pt>
    <dgm:pt modelId="{74B2265C-DABA-42A9-912B-7DCF638B52DB}" type="sibTrans" cxnId="{741B3E15-AA38-4326-81DD-5CF98DA3FB28}">
      <dgm:prSet/>
      <dgm:spPr/>
      <dgm:t>
        <a:bodyPr/>
        <a:lstStyle/>
        <a:p>
          <a:endParaRPr lang="en-GB"/>
        </a:p>
      </dgm:t>
    </dgm:pt>
    <dgm:pt modelId="{1023F380-CDC4-4B03-9C51-8FF535A74582}">
      <dgm:prSet phldrT="[Text]"/>
      <dgm:spPr/>
      <dgm:t>
        <a:bodyPr/>
        <a:lstStyle/>
        <a:p>
          <a:r>
            <a:rPr lang="en-US" dirty="0" smtClean="0"/>
            <a:t>How </a:t>
          </a:r>
          <a:r>
            <a:rPr lang="en-US" dirty="0" err="1" smtClean="0"/>
            <a:t>Finsys-Webtel</a:t>
          </a:r>
          <a:r>
            <a:rPr lang="en-US" dirty="0" smtClean="0"/>
            <a:t> combine will help</a:t>
          </a:r>
          <a:endParaRPr lang="en-US" dirty="0"/>
        </a:p>
      </dgm:t>
    </dgm:pt>
    <dgm:pt modelId="{A806DA6B-2366-4F8A-AA82-557B2F53AD7C}" type="parTrans" cxnId="{54D60679-48A2-424F-BBE7-363E5ECF0F94}">
      <dgm:prSet/>
      <dgm:spPr/>
      <dgm:t>
        <a:bodyPr/>
        <a:lstStyle/>
        <a:p>
          <a:endParaRPr lang="en-GB"/>
        </a:p>
      </dgm:t>
    </dgm:pt>
    <dgm:pt modelId="{851B1982-22A4-41FC-8F66-7006B0D9A199}" type="sibTrans" cxnId="{54D60679-48A2-424F-BBE7-363E5ECF0F94}">
      <dgm:prSet/>
      <dgm:spPr/>
      <dgm:t>
        <a:bodyPr/>
        <a:lstStyle/>
        <a:p>
          <a:endParaRPr lang="en-GB"/>
        </a:p>
      </dgm:t>
    </dgm:pt>
    <dgm:pt modelId="{EA46F40A-CD09-41A0-8310-0C0005A08843}" type="pres">
      <dgm:prSet presAssocID="{C84CB0BE-DADE-4C77-9526-A1042AFD69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9E8813A-D01B-4E8B-9625-7965A8C1793C}" type="pres">
      <dgm:prSet presAssocID="{C84CB0BE-DADE-4C77-9526-A1042AFD69BA}" presName="Name1" presStyleCnt="0"/>
      <dgm:spPr/>
    </dgm:pt>
    <dgm:pt modelId="{6AA8D001-0845-4D24-BABE-0F76CE6F6098}" type="pres">
      <dgm:prSet presAssocID="{C84CB0BE-DADE-4C77-9526-A1042AFD69BA}" presName="cycle" presStyleCnt="0"/>
      <dgm:spPr/>
    </dgm:pt>
    <dgm:pt modelId="{FD60B388-6674-4C28-9BB9-5549D04655C8}" type="pres">
      <dgm:prSet presAssocID="{C84CB0BE-DADE-4C77-9526-A1042AFD69BA}" presName="srcNode" presStyleLbl="node1" presStyleIdx="0" presStyleCnt="4"/>
      <dgm:spPr/>
    </dgm:pt>
    <dgm:pt modelId="{EE6A6ECD-1654-49A5-A7C6-3D10B5DFCBD5}" type="pres">
      <dgm:prSet presAssocID="{C84CB0BE-DADE-4C77-9526-A1042AFD69BA}" presName="conn" presStyleLbl="parChTrans1D2" presStyleIdx="0" presStyleCnt="1"/>
      <dgm:spPr/>
      <dgm:t>
        <a:bodyPr/>
        <a:lstStyle/>
        <a:p>
          <a:endParaRPr lang="en-US"/>
        </a:p>
      </dgm:t>
    </dgm:pt>
    <dgm:pt modelId="{F4F4EC46-AECA-4932-8B46-8ACFD6AFC160}" type="pres">
      <dgm:prSet presAssocID="{C84CB0BE-DADE-4C77-9526-A1042AFD69BA}" presName="extraNode" presStyleLbl="node1" presStyleIdx="0" presStyleCnt="4"/>
      <dgm:spPr/>
    </dgm:pt>
    <dgm:pt modelId="{1D170A02-5FED-472D-A0BA-DEBCD8FA55B3}" type="pres">
      <dgm:prSet presAssocID="{C84CB0BE-DADE-4C77-9526-A1042AFD69BA}" presName="dstNode" presStyleLbl="node1" presStyleIdx="0" presStyleCnt="4"/>
      <dgm:spPr/>
    </dgm:pt>
    <dgm:pt modelId="{652CB462-A4E2-4A2B-AE56-6F6A218F1342}" type="pres">
      <dgm:prSet presAssocID="{9F30AC67-E9CE-4B95-B2FE-E5E70DE92B3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C1F07-FC1D-49CB-8757-116C363F785C}" type="pres">
      <dgm:prSet presAssocID="{9F30AC67-E9CE-4B95-B2FE-E5E70DE92B3B}" presName="accent_1" presStyleCnt="0"/>
      <dgm:spPr/>
    </dgm:pt>
    <dgm:pt modelId="{900BED93-F32E-4F09-919E-86788A254105}" type="pres">
      <dgm:prSet presAssocID="{9F30AC67-E9CE-4B95-B2FE-E5E70DE92B3B}" presName="accentRepeatNode" presStyleLbl="solidFgAcc1" presStyleIdx="0" presStyleCnt="4"/>
      <dgm:spPr/>
    </dgm:pt>
    <dgm:pt modelId="{D5EAFBE3-97BD-4069-A3E9-2E3E96DEC9D5}" type="pres">
      <dgm:prSet presAssocID="{7F763BB2-1C24-444E-9ED3-2295F683494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7ED980-D172-404B-BA1A-05742CE6E4E2}" type="pres">
      <dgm:prSet presAssocID="{7F763BB2-1C24-444E-9ED3-2295F683494D}" presName="accent_2" presStyleCnt="0"/>
      <dgm:spPr/>
    </dgm:pt>
    <dgm:pt modelId="{2AD8565F-1650-4F1D-A70A-6D030B1FF82B}" type="pres">
      <dgm:prSet presAssocID="{7F763BB2-1C24-444E-9ED3-2295F683494D}" presName="accentRepeatNode" presStyleLbl="solidFgAcc1" presStyleIdx="1" presStyleCnt="4"/>
      <dgm:spPr/>
    </dgm:pt>
    <dgm:pt modelId="{43EAAB5A-9F4F-4DE0-9922-4DFDBB9BDFA4}" type="pres">
      <dgm:prSet presAssocID="{40D87E8A-8FB2-4970-8DA6-2813ECA3294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11A635-169E-435F-8F76-9AAB79ADCAA9}" type="pres">
      <dgm:prSet presAssocID="{40D87E8A-8FB2-4970-8DA6-2813ECA32944}" presName="accent_3" presStyleCnt="0"/>
      <dgm:spPr/>
    </dgm:pt>
    <dgm:pt modelId="{B4ECB847-7CE7-4382-BA36-FE444D6E9881}" type="pres">
      <dgm:prSet presAssocID="{40D87E8A-8FB2-4970-8DA6-2813ECA32944}" presName="accentRepeatNode" presStyleLbl="solidFgAcc1" presStyleIdx="2" presStyleCnt="4"/>
      <dgm:spPr/>
    </dgm:pt>
    <dgm:pt modelId="{D8F1D387-104F-463E-875F-9FCBB5EFC371}" type="pres">
      <dgm:prSet presAssocID="{1023F380-CDC4-4B03-9C51-8FF535A7458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A710E2-BC4C-4F87-AE7B-C2089EC4AEC2}" type="pres">
      <dgm:prSet presAssocID="{1023F380-CDC4-4B03-9C51-8FF535A74582}" presName="accent_4" presStyleCnt="0"/>
      <dgm:spPr/>
    </dgm:pt>
    <dgm:pt modelId="{2647441D-E889-42F6-BBE0-543493754A66}" type="pres">
      <dgm:prSet presAssocID="{1023F380-CDC4-4B03-9C51-8FF535A74582}" presName="accentRepeatNode" presStyleLbl="solidFgAcc1" presStyleIdx="3" presStyleCnt="4"/>
      <dgm:spPr/>
    </dgm:pt>
  </dgm:ptLst>
  <dgm:cxnLst>
    <dgm:cxn modelId="{E26F4807-530F-4B02-B528-F288BF5FF82E}" srcId="{C84CB0BE-DADE-4C77-9526-A1042AFD69BA}" destId="{40D87E8A-8FB2-4970-8DA6-2813ECA32944}" srcOrd="2" destOrd="0" parTransId="{F230C306-AFDD-478D-8F4C-027E711C9AE6}" sibTransId="{758EE9C8-4E24-4526-940A-3B2184155810}"/>
    <dgm:cxn modelId="{B1174F9C-F8F4-49F6-B1A7-FDCD21F0138D}" type="presOf" srcId="{1023F380-CDC4-4B03-9C51-8FF535A74582}" destId="{D8F1D387-104F-463E-875F-9FCBB5EFC371}" srcOrd="0" destOrd="0" presId="urn:microsoft.com/office/officeart/2008/layout/VerticalCurvedList"/>
    <dgm:cxn modelId="{95A82E40-9741-45E0-8CC8-7D52AC476533}" type="presOf" srcId="{9F30AC67-E9CE-4B95-B2FE-E5E70DE92B3B}" destId="{652CB462-A4E2-4A2B-AE56-6F6A218F1342}" srcOrd="0" destOrd="0" presId="urn:microsoft.com/office/officeart/2008/layout/VerticalCurvedList"/>
    <dgm:cxn modelId="{A9A3BB40-5153-4C68-9507-B0C033CD06C7}" srcId="{C84CB0BE-DADE-4C77-9526-A1042AFD69BA}" destId="{9F30AC67-E9CE-4B95-B2FE-E5E70DE92B3B}" srcOrd="0" destOrd="0" parTransId="{F4F3B45B-8B39-4082-9A44-7B82A129FD37}" sibTransId="{8D30635D-C202-4887-B6C5-24AF1C07578D}"/>
    <dgm:cxn modelId="{741B3E15-AA38-4326-81DD-5CF98DA3FB28}" srcId="{C84CB0BE-DADE-4C77-9526-A1042AFD69BA}" destId="{7F763BB2-1C24-444E-9ED3-2295F683494D}" srcOrd="1" destOrd="0" parTransId="{DCD26F00-8CD2-4CB0-8429-CFE63E2CB363}" sibTransId="{74B2265C-DABA-42A9-912B-7DCF638B52DB}"/>
    <dgm:cxn modelId="{79EC0C4F-9843-4C01-8F14-F71ED8BB7BB2}" type="presOf" srcId="{40D87E8A-8FB2-4970-8DA6-2813ECA32944}" destId="{43EAAB5A-9F4F-4DE0-9922-4DFDBB9BDFA4}" srcOrd="0" destOrd="0" presId="urn:microsoft.com/office/officeart/2008/layout/VerticalCurvedList"/>
    <dgm:cxn modelId="{54D60679-48A2-424F-BBE7-363E5ECF0F94}" srcId="{C84CB0BE-DADE-4C77-9526-A1042AFD69BA}" destId="{1023F380-CDC4-4B03-9C51-8FF535A74582}" srcOrd="3" destOrd="0" parTransId="{A806DA6B-2366-4F8A-AA82-557B2F53AD7C}" sibTransId="{851B1982-22A4-41FC-8F66-7006B0D9A199}"/>
    <dgm:cxn modelId="{E2F9F026-DEBB-435C-9B14-5FFD9FC9A299}" type="presOf" srcId="{7F763BB2-1C24-444E-9ED3-2295F683494D}" destId="{D5EAFBE3-97BD-4069-A3E9-2E3E96DEC9D5}" srcOrd="0" destOrd="0" presId="urn:microsoft.com/office/officeart/2008/layout/VerticalCurvedList"/>
    <dgm:cxn modelId="{0885366D-45BC-41B8-BD2D-DE0C0768EB1D}" type="presOf" srcId="{C84CB0BE-DADE-4C77-9526-A1042AFD69BA}" destId="{EA46F40A-CD09-41A0-8310-0C0005A08843}" srcOrd="0" destOrd="0" presId="urn:microsoft.com/office/officeart/2008/layout/VerticalCurvedList"/>
    <dgm:cxn modelId="{C104B47B-1228-480B-9223-A69A081A319A}" type="presOf" srcId="{8D30635D-C202-4887-B6C5-24AF1C07578D}" destId="{EE6A6ECD-1654-49A5-A7C6-3D10B5DFCBD5}" srcOrd="0" destOrd="0" presId="urn:microsoft.com/office/officeart/2008/layout/VerticalCurvedList"/>
    <dgm:cxn modelId="{E738109B-F59D-44E5-B4FB-F0CE6C47D985}" type="presParOf" srcId="{EA46F40A-CD09-41A0-8310-0C0005A08843}" destId="{E9E8813A-D01B-4E8B-9625-7965A8C1793C}" srcOrd="0" destOrd="0" presId="urn:microsoft.com/office/officeart/2008/layout/VerticalCurvedList"/>
    <dgm:cxn modelId="{65A08730-6183-4F90-AEFE-365801790C6A}" type="presParOf" srcId="{E9E8813A-D01B-4E8B-9625-7965A8C1793C}" destId="{6AA8D001-0845-4D24-BABE-0F76CE6F6098}" srcOrd="0" destOrd="0" presId="urn:microsoft.com/office/officeart/2008/layout/VerticalCurvedList"/>
    <dgm:cxn modelId="{B14D4E7C-BE3D-4990-9CD2-77B74FA5417B}" type="presParOf" srcId="{6AA8D001-0845-4D24-BABE-0F76CE6F6098}" destId="{FD60B388-6674-4C28-9BB9-5549D04655C8}" srcOrd="0" destOrd="0" presId="urn:microsoft.com/office/officeart/2008/layout/VerticalCurvedList"/>
    <dgm:cxn modelId="{FB7C1B29-FD35-4348-ACD6-CE81CF73D138}" type="presParOf" srcId="{6AA8D001-0845-4D24-BABE-0F76CE6F6098}" destId="{EE6A6ECD-1654-49A5-A7C6-3D10B5DFCBD5}" srcOrd="1" destOrd="0" presId="urn:microsoft.com/office/officeart/2008/layout/VerticalCurvedList"/>
    <dgm:cxn modelId="{BDB35BFE-233C-4B24-AEE8-9EEB3C21239E}" type="presParOf" srcId="{6AA8D001-0845-4D24-BABE-0F76CE6F6098}" destId="{F4F4EC46-AECA-4932-8B46-8ACFD6AFC160}" srcOrd="2" destOrd="0" presId="urn:microsoft.com/office/officeart/2008/layout/VerticalCurvedList"/>
    <dgm:cxn modelId="{1A408E67-D90A-4A7F-B51F-9D1C09A54E57}" type="presParOf" srcId="{6AA8D001-0845-4D24-BABE-0F76CE6F6098}" destId="{1D170A02-5FED-472D-A0BA-DEBCD8FA55B3}" srcOrd="3" destOrd="0" presId="urn:microsoft.com/office/officeart/2008/layout/VerticalCurvedList"/>
    <dgm:cxn modelId="{667372E6-22CC-4495-8B25-F4588A076C94}" type="presParOf" srcId="{E9E8813A-D01B-4E8B-9625-7965A8C1793C}" destId="{652CB462-A4E2-4A2B-AE56-6F6A218F1342}" srcOrd="1" destOrd="0" presId="urn:microsoft.com/office/officeart/2008/layout/VerticalCurvedList"/>
    <dgm:cxn modelId="{A9520317-04F3-4501-A9EB-EAFFF5D44BDE}" type="presParOf" srcId="{E9E8813A-D01B-4E8B-9625-7965A8C1793C}" destId="{D7BC1F07-FC1D-49CB-8757-116C363F785C}" srcOrd="2" destOrd="0" presId="urn:microsoft.com/office/officeart/2008/layout/VerticalCurvedList"/>
    <dgm:cxn modelId="{4A2506FE-615D-44A8-9E4B-01BBAA99A4C7}" type="presParOf" srcId="{D7BC1F07-FC1D-49CB-8757-116C363F785C}" destId="{900BED93-F32E-4F09-919E-86788A254105}" srcOrd="0" destOrd="0" presId="urn:microsoft.com/office/officeart/2008/layout/VerticalCurvedList"/>
    <dgm:cxn modelId="{9E5CEFD1-1F35-4C47-ABE3-108134FBE757}" type="presParOf" srcId="{E9E8813A-D01B-4E8B-9625-7965A8C1793C}" destId="{D5EAFBE3-97BD-4069-A3E9-2E3E96DEC9D5}" srcOrd="3" destOrd="0" presId="urn:microsoft.com/office/officeart/2008/layout/VerticalCurvedList"/>
    <dgm:cxn modelId="{7FC86473-C90E-4CCF-8587-143523BCED41}" type="presParOf" srcId="{E9E8813A-D01B-4E8B-9625-7965A8C1793C}" destId="{1B7ED980-D172-404B-BA1A-05742CE6E4E2}" srcOrd="4" destOrd="0" presId="urn:microsoft.com/office/officeart/2008/layout/VerticalCurvedList"/>
    <dgm:cxn modelId="{452ECAC1-BB5C-4AC4-A790-66D02B8D4577}" type="presParOf" srcId="{1B7ED980-D172-404B-BA1A-05742CE6E4E2}" destId="{2AD8565F-1650-4F1D-A70A-6D030B1FF82B}" srcOrd="0" destOrd="0" presId="urn:microsoft.com/office/officeart/2008/layout/VerticalCurvedList"/>
    <dgm:cxn modelId="{6EB8BAF9-D743-46CC-A605-563FD290CA3E}" type="presParOf" srcId="{E9E8813A-D01B-4E8B-9625-7965A8C1793C}" destId="{43EAAB5A-9F4F-4DE0-9922-4DFDBB9BDFA4}" srcOrd="5" destOrd="0" presId="urn:microsoft.com/office/officeart/2008/layout/VerticalCurvedList"/>
    <dgm:cxn modelId="{69AE0514-37BC-4D3B-9E79-1C5A697C83C1}" type="presParOf" srcId="{E9E8813A-D01B-4E8B-9625-7965A8C1793C}" destId="{3511A635-169E-435F-8F76-9AAB79ADCAA9}" srcOrd="6" destOrd="0" presId="urn:microsoft.com/office/officeart/2008/layout/VerticalCurvedList"/>
    <dgm:cxn modelId="{9042C672-7CD3-4303-AA1C-38BFADB0712D}" type="presParOf" srcId="{3511A635-169E-435F-8F76-9AAB79ADCAA9}" destId="{B4ECB847-7CE7-4382-BA36-FE444D6E9881}" srcOrd="0" destOrd="0" presId="urn:microsoft.com/office/officeart/2008/layout/VerticalCurvedList"/>
    <dgm:cxn modelId="{19A2AFAB-D277-40E4-BEEE-979BA0544D11}" type="presParOf" srcId="{E9E8813A-D01B-4E8B-9625-7965A8C1793C}" destId="{D8F1D387-104F-463E-875F-9FCBB5EFC371}" srcOrd="7" destOrd="0" presId="urn:microsoft.com/office/officeart/2008/layout/VerticalCurvedList"/>
    <dgm:cxn modelId="{A16F680D-1460-4919-83C4-D37371633357}" type="presParOf" srcId="{E9E8813A-D01B-4E8B-9625-7965A8C1793C}" destId="{3FA710E2-BC4C-4F87-AE7B-C2089EC4AEC2}" srcOrd="8" destOrd="0" presId="urn:microsoft.com/office/officeart/2008/layout/VerticalCurvedList"/>
    <dgm:cxn modelId="{15E5E0B9-BF34-4667-A8FA-650E262C7958}" type="presParOf" srcId="{3FA710E2-BC4C-4F87-AE7B-C2089EC4AEC2}" destId="{2647441D-E889-42F6-BBE0-543493754A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A6ECD-1654-49A5-A7C6-3D10B5DFCBD5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B462-A4E2-4A2B-AE56-6F6A218F1342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Manufacturers</a:t>
          </a:r>
          <a:endParaRPr lang="en-US" sz="3600" kern="1200" dirty="0"/>
        </a:p>
      </dsp:txBody>
      <dsp:txXfrm>
        <a:off x="511409" y="347956"/>
        <a:ext cx="7655707" cy="696274"/>
      </dsp:txXfrm>
    </dsp:sp>
    <dsp:sp modelId="{900BED93-F32E-4F09-919E-86788A254105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EAFBE3-97BD-4069-A3E9-2E3E96DEC9D5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What to remember ?</a:t>
          </a:r>
          <a:endParaRPr lang="en-US" sz="3600" kern="1200" dirty="0"/>
        </a:p>
      </dsp:txBody>
      <dsp:txXfrm>
        <a:off x="910599" y="1392548"/>
        <a:ext cx="7256517" cy="696274"/>
      </dsp:txXfrm>
    </dsp:sp>
    <dsp:sp modelId="{2AD8565F-1650-4F1D-A70A-6D030B1FF82B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EAAB5A-9F4F-4DE0-9922-4DFDBB9BDFA4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What to do immediately ?</a:t>
          </a:r>
          <a:endParaRPr lang="en-US" sz="3600" kern="1200" dirty="0"/>
        </a:p>
      </dsp:txBody>
      <dsp:txXfrm>
        <a:off x="910599" y="2437140"/>
        <a:ext cx="7256517" cy="696274"/>
      </dsp:txXfrm>
    </dsp:sp>
    <dsp:sp modelId="{B4ECB847-7CE7-4382-BA36-FE444D6E9881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F1D387-104F-463E-875F-9FCBB5EFC371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How </a:t>
          </a:r>
          <a:r>
            <a:rPr lang="en-US" sz="3600" kern="1200" dirty="0" err="1" smtClean="0"/>
            <a:t>Finsys-Webtel</a:t>
          </a:r>
          <a:r>
            <a:rPr lang="en-US" sz="3600" kern="1200" dirty="0" smtClean="0"/>
            <a:t> combine will help</a:t>
          </a:r>
          <a:endParaRPr lang="en-US" sz="3600" kern="1200" dirty="0"/>
        </a:p>
      </dsp:txBody>
      <dsp:txXfrm>
        <a:off x="511409" y="3481732"/>
        <a:ext cx="7655707" cy="696274"/>
      </dsp:txXfrm>
    </dsp:sp>
    <dsp:sp modelId="{2647441D-E889-42F6-BBE0-543493754A66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6A54E-111C-4F26-8A26-4E60516FE881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58996-BE65-4D09-81E6-57CF57807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0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0A2-357B-4C9B-9D8E-7CE871936DD6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92-9A5D-4FBA-AA15-843E8AAB3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5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0A2-357B-4C9B-9D8E-7CE871936DD6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92-9A5D-4FBA-AA15-843E8AAB3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0A2-357B-4C9B-9D8E-7CE871936DD6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92-9A5D-4FBA-AA15-843E8AAB3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006E-E2F7-442B-8EDF-8AAF53144903}" type="datetime1">
              <a:rPr lang="en-US" altLang="en-US"/>
              <a:pPr>
                <a:defRPr/>
              </a:pPr>
              <a:t>6/27/2017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80A8-FAF4-437D-B03D-2FAF11A740D9}" type="slidenum">
              <a:rPr lang="en-US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1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0A2-357B-4C9B-9D8E-7CE871936DD6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92-9A5D-4FBA-AA15-843E8AAB3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4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0A2-357B-4C9B-9D8E-7CE871936DD6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92-9A5D-4FBA-AA15-843E8AAB3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9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0A2-357B-4C9B-9D8E-7CE871936DD6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92-9A5D-4FBA-AA15-843E8AAB3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8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0A2-357B-4C9B-9D8E-7CE871936DD6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92-9A5D-4FBA-AA15-843E8AAB3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0A2-357B-4C9B-9D8E-7CE871936DD6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92-9A5D-4FBA-AA15-843E8AAB3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6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0A2-357B-4C9B-9D8E-7CE871936DD6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92-9A5D-4FBA-AA15-843E8AAB3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0A2-357B-4C9B-9D8E-7CE871936DD6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92-9A5D-4FBA-AA15-843E8AAB3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8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C0A2-357B-4C9B-9D8E-7CE871936DD6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4192-9A5D-4FBA-AA15-843E8AAB3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6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BC0A2-357B-4C9B-9D8E-7CE871936DD6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F4192-9A5D-4FBA-AA15-843E8AAB3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9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574" y="4509120"/>
            <a:ext cx="7920880" cy="1728192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Our </a:t>
            </a:r>
            <a:r>
              <a:rPr lang="en-US" b="1" u="sng" dirty="0" err="1" smtClean="0">
                <a:solidFill>
                  <a:schemeClr val="tx1"/>
                </a:solidFill>
              </a:rPr>
              <a:t>Learnings</a:t>
            </a:r>
            <a:r>
              <a:rPr lang="en-US" b="1" u="sng" dirty="0" smtClean="0">
                <a:solidFill>
                  <a:schemeClr val="tx1"/>
                </a:solidFill>
              </a:rPr>
              <a:t> from the GST  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</a:t>
            </a:r>
            <a:r>
              <a:rPr lang="en-US" dirty="0" err="1" smtClean="0">
                <a:solidFill>
                  <a:schemeClr val="tx1"/>
                </a:solidFill>
              </a:rPr>
              <a:t>Finsys-Webtel</a:t>
            </a:r>
            <a:r>
              <a:rPr lang="en-US" dirty="0" smtClean="0">
                <a:solidFill>
                  <a:schemeClr val="tx1"/>
                </a:solidFill>
              </a:rPr>
              <a:t> combine seeks to </a:t>
            </a:r>
            <a:r>
              <a:rPr lang="en-US" dirty="0">
                <a:solidFill>
                  <a:schemeClr val="tx1"/>
                </a:solidFill>
              </a:rPr>
              <a:t>Make Transition to GST Smooth &amp; Effortless</a:t>
            </a:r>
          </a:p>
        </p:txBody>
      </p:sp>
      <p:pic>
        <p:nvPicPr>
          <p:cNvPr id="1027" name="Picture 3" descr="C:\Users\SKG\Pictures\finsys logo TM_14k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7" y="200183"/>
            <a:ext cx="2757971" cy="126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angeet\Pictures\webt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4003"/>
            <a:ext cx="19621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2437" y="2093640"/>
            <a:ext cx="7772400" cy="6505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Ready for the “Big Change”</a:t>
            </a:r>
            <a:endParaRPr lang="en-GB" dirty="0"/>
          </a:p>
        </p:txBody>
      </p:sp>
      <p:pic>
        <p:nvPicPr>
          <p:cNvPr id="6" name="Picture 3" descr="C:\Users\Sangeet\Pictures\GS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08" y="2677197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340768"/>
            <a:ext cx="7330251" cy="4191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385500"/>
            <a:ext cx="54726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Finalised last week of May 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64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 today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022409"/>
              </p:ext>
            </p:extLst>
          </p:nvPr>
        </p:nvGraphicFramePr>
        <p:xfrm>
          <a:off x="457200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5373216"/>
            <a:ext cx="590465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Take Decisions, Take Action</a:t>
            </a:r>
          </a:p>
          <a:p>
            <a:pPr algn="ctr"/>
            <a:r>
              <a:rPr lang="en-IN" sz="2400" dirty="0" smtClean="0"/>
              <a:t>Results :  Clearer </a:t>
            </a:r>
            <a:r>
              <a:rPr lang="en-IN" sz="2400" dirty="0" err="1" smtClean="0"/>
              <a:t>Planning+Action+Transistion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08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ngeet\Documents\Requ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57" y="1159024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97468"/>
            <a:ext cx="54726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An important Message</a:t>
            </a:r>
            <a:endParaRPr lang="en-US" sz="2800" dirty="0"/>
          </a:p>
        </p:txBody>
      </p:sp>
      <p:pic>
        <p:nvPicPr>
          <p:cNvPr id="7172" name="Picture 4" descr="C:\Users\Sangeet\Documents\controvers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1" b="19408"/>
          <a:stretch/>
        </p:blipFill>
        <p:spPr bwMode="auto">
          <a:xfrm>
            <a:off x="3491880" y="2770909"/>
            <a:ext cx="4580150" cy="19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8896" y="5517232"/>
            <a:ext cx="776354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This Forum is for Solving, and for Sharing</a:t>
            </a:r>
          </a:p>
          <a:p>
            <a:pPr algn="ctr"/>
            <a:r>
              <a:rPr lang="en-IN" sz="2400" dirty="0" smtClean="0"/>
              <a:t>If you have a Query, please note it down, we take it off line</a:t>
            </a:r>
            <a:endParaRPr lang="en-US" sz="2400" dirty="0"/>
          </a:p>
        </p:txBody>
      </p:sp>
      <p:pic>
        <p:nvPicPr>
          <p:cNvPr id="7174" name="Picture 6" descr="C:\Users\Sangeet\Documents\Avoid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6"/>
          <a:stretch/>
        </p:blipFill>
        <p:spPr bwMode="auto">
          <a:xfrm>
            <a:off x="847601" y="2984142"/>
            <a:ext cx="2273597" cy="15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 Time 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2857500" cy="1600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We will  be </a:t>
            </a:r>
            <a:r>
              <a:rPr lang="en-US" dirty="0" err="1" smtClean="0"/>
              <a:t>focussing</a:t>
            </a:r>
            <a:r>
              <a:rPr lang="en-US" dirty="0" smtClean="0"/>
              <a:t> on FAQ today during our discussions.</a:t>
            </a:r>
          </a:p>
          <a:p>
            <a:pPr algn="just"/>
            <a:r>
              <a:rPr lang="en-US" dirty="0" smtClean="0"/>
              <a:t>Further, We welcome your Questions.</a:t>
            </a:r>
          </a:p>
          <a:p>
            <a:pPr algn="just"/>
            <a:r>
              <a:rPr lang="en-US" dirty="0" smtClean="0"/>
              <a:t>Do write down and do ask</a:t>
            </a:r>
          </a:p>
          <a:p>
            <a:pPr algn="just"/>
            <a:r>
              <a:rPr lang="en-US" dirty="0" smtClean="0"/>
              <a:t>However at the end of the session, 30 minutes only for FAQ</a:t>
            </a:r>
          </a:p>
          <a:p>
            <a:pPr algn="just"/>
            <a:r>
              <a:rPr lang="en-US" dirty="0" smtClean="0"/>
              <a:t>More time, if required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5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00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Point to Remember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(for your Staff)</a:t>
            </a:r>
            <a:endParaRPr lang="en-GB" sz="3100" dirty="0" smtClean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628650" y="1239839"/>
            <a:ext cx="7886700" cy="493712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In the GST regime, The Taxation rule is as under</a:t>
            </a:r>
          </a:p>
          <a:p>
            <a:pPr algn="just"/>
            <a:r>
              <a:rPr lang="en-US" b="1" u="sng" dirty="0" smtClean="0"/>
              <a:t>Inter State Sale</a:t>
            </a:r>
          </a:p>
          <a:p>
            <a:pPr lvl="1" algn="just"/>
            <a:r>
              <a:rPr lang="en-US" dirty="0" smtClean="0"/>
              <a:t>If the Home state is Haryana, </a:t>
            </a:r>
          </a:p>
          <a:p>
            <a:pPr lvl="1" algn="just"/>
            <a:r>
              <a:rPr lang="en-US" dirty="0" smtClean="0"/>
              <a:t>Customer state/shipping location is Maharashtra</a:t>
            </a:r>
          </a:p>
          <a:p>
            <a:pPr lvl="1" algn="just"/>
            <a:r>
              <a:rPr lang="en-US" dirty="0" smtClean="0"/>
              <a:t>Then we charge </a:t>
            </a:r>
            <a:r>
              <a:rPr lang="en-US" b="1" u="sng" dirty="0" smtClean="0">
                <a:solidFill>
                  <a:srgbClr val="FF0000"/>
                </a:solidFill>
              </a:rPr>
              <a:t>IGST only</a:t>
            </a:r>
          </a:p>
          <a:p>
            <a:pPr algn="just"/>
            <a:r>
              <a:rPr lang="en-US" b="1" u="sng" dirty="0" smtClean="0"/>
              <a:t>Local “within State Sale”</a:t>
            </a:r>
          </a:p>
          <a:p>
            <a:pPr lvl="1" algn="just"/>
            <a:r>
              <a:rPr lang="en-US" dirty="0" smtClean="0"/>
              <a:t>If the Home state is Haryana, </a:t>
            </a:r>
          </a:p>
          <a:p>
            <a:pPr lvl="1" algn="just"/>
            <a:r>
              <a:rPr lang="en-US" dirty="0" smtClean="0"/>
              <a:t>Customer state/shipping location is also Haryana</a:t>
            </a:r>
          </a:p>
          <a:p>
            <a:pPr lvl="1" algn="just"/>
            <a:r>
              <a:rPr lang="en-US" dirty="0" smtClean="0"/>
              <a:t>Then we charge </a:t>
            </a:r>
            <a:r>
              <a:rPr lang="en-US" b="1" u="sng" dirty="0" smtClean="0">
                <a:solidFill>
                  <a:srgbClr val="FF0000"/>
                </a:solidFill>
              </a:rPr>
              <a:t>combination of CGST + SGST</a:t>
            </a:r>
          </a:p>
          <a:p>
            <a:pPr algn="just"/>
            <a:r>
              <a:rPr lang="en-US" b="1" dirty="0" smtClean="0"/>
              <a:t>FYI The Purchases are also on similar lines</a:t>
            </a:r>
          </a:p>
          <a:p>
            <a:pPr algn="just"/>
            <a:r>
              <a:rPr lang="en-US" dirty="0" smtClean="0"/>
              <a:t>All this has already been configured in the </a:t>
            </a:r>
            <a:r>
              <a:rPr lang="en-US" dirty="0" err="1" smtClean="0"/>
              <a:t>Finsys</a:t>
            </a:r>
            <a:r>
              <a:rPr lang="en-US" dirty="0" smtClean="0"/>
              <a:t> (active </a:t>
            </a:r>
            <a:r>
              <a:rPr lang="en-US" dirty="0" err="1" smtClean="0"/>
              <a:t>wef</a:t>
            </a:r>
            <a:r>
              <a:rPr lang="en-US" dirty="0" smtClean="0"/>
              <a:t> 1-7-17)</a:t>
            </a:r>
            <a:endParaRPr lang="en-GB" dirty="0" smtClean="0"/>
          </a:p>
        </p:txBody>
      </p:sp>
      <p:sp>
        <p:nvSpPr>
          <p:cNvPr id="1638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9DF39583-7037-480B-9ECC-F18B0C081F00}" type="datetime1">
              <a:rPr lang="en-US" altLang="en-US" smtClean="0">
                <a:solidFill>
                  <a:srgbClr val="898989"/>
                </a:solidFill>
              </a:rPr>
              <a:pPr eaLnBrk="1" hangingPunct="1">
                <a:buFont typeface="Arial" charset="0"/>
                <a:buNone/>
              </a:pPr>
              <a:t>6/27/2017</a:t>
            </a:fld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535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Target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038600" cy="283541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dirty="0" smtClean="0"/>
              <a:t>Proper GST invoicing from 1</a:t>
            </a:r>
            <a:r>
              <a:rPr lang="en-US" baseline="30000" dirty="0" smtClean="0"/>
              <a:t>st</a:t>
            </a:r>
            <a:r>
              <a:rPr lang="en-US" dirty="0" smtClean="0"/>
              <a:t> July 2017.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Proper </a:t>
            </a:r>
            <a:r>
              <a:rPr lang="en-US" dirty="0" smtClean="0"/>
              <a:t>“Buying” from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July 2017.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Proper </a:t>
            </a:r>
            <a:r>
              <a:rPr lang="en-US" dirty="0" smtClean="0"/>
              <a:t>“Accounts” from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July 2017.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32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End Result : GST Computations in </a:t>
            </a:r>
            <a:r>
              <a:rPr lang="en-US" dirty="0" err="1" smtClean="0"/>
              <a:t>Webtel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0228"/>
            <a:ext cx="8229600" cy="499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Sangeet\Pictures\webt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12168" cy="10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Bill Reconciliations</a:t>
            </a:r>
            <a:br>
              <a:rPr lang="en-US" dirty="0" smtClean="0"/>
            </a:br>
            <a:r>
              <a:rPr lang="en-US" dirty="0" smtClean="0"/>
              <a:t>Red : Mismatched / Green : OK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Sangeet\Pictures\webt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92899"/>
            <a:ext cx="1512168" cy="9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GST Portal : official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2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GST Council…. the backbone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7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Mr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Sangeet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Kr Gupta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2843640" y="1600200"/>
            <a:ext cx="584280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IN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FCA </a:t>
            </a:r>
            <a:r>
              <a:rPr lang="en-I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FCMA, DISA, </a:t>
            </a:r>
            <a:r>
              <a:rPr lang="en-IN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B.Com</a:t>
            </a:r>
            <a:r>
              <a:rPr lang="en-I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en-IN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Hons</a:t>
            </a:r>
            <a:r>
              <a:rPr lang="en-I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), </a:t>
            </a:r>
            <a:r>
              <a:rPr lang="en-IN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PDGMM : </a:t>
            </a:r>
            <a:r>
              <a:rPr lang="en-IN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Finsys</a:t>
            </a:r>
            <a:r>
              <a:rPr lang="en-IN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IN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Infotech</a:t>
            </a:r>
            <a:r>
              <a:rPr lang="en-I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Limited  </a:t>
            </a:r>
            <a:endParaRPr lang="en-IN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20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Email :  </a:t>
            </a:r>
            <a:r>
              <a:rPr lang="en-IN" sz="20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SKGupta</a:t>
            </a:r>
            <a:r>
              <a:rPr lang="en-IN" sz="20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 [at] finsys.in  </a:t>
            </a:r>
            <a:endParaRPr lang="en-IN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Academically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All India First Rank, in DISA course by ICAI. 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Awarded Gold Medal by the Haryana Government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Honorary Consultant and regular speaker at Industrial Forums and Professional Bodies / Associations.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6" name="Content Placeholder 3"/>
          <p:cNvPicPr/>
          <p:nvPr/>
        </p:nvPicPr>
        <p:blipFill>
          <a:blip r:embed="rId2"/>
          <a:stretch/>
        </p:blipFill>
        <p:spPr>
          <a:xfrm>
            <a:off x="457200" y="1587644"/>
            <a:ext cx="2448224" cy="29214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3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at one of the Meetings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6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Come, lets Start</a:t>
            </a:r>
            <a:endParaRPr lang="en-GB" dirty="0"/>
          </a:p>
        </p:txBody>
      </p:sp>
      <p:pic>
        <p:nvPicPr>
          <p:cNvPr id="1026" name="Picture 2" descr="C:\Users\Sangeet\Pictures\Lets do 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410794" cy="290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54757"/>
          </a:xfrm>
        </p:spPr>
        <p:txBody>
          <a:bodyPr>
            <a:normAutofit/>
          </a:bodyPr>
          <a:lstStyle/>
          <a:p>
            <a:r>
              <a:rPr lang="en-US" sz="3600" smtClean="0"/>
              <a:t>Finsys</a:t>
            </a:r>
            <a:r>
              <a:rPr lang="en-US" sz="3600" dirty="0" smtClean="0"/>
              <a:t> </a:t>
            </a:r>
            <a:r>
              <a:rPr lang="en-US" sz="3600" dirty="0" smtClean="0"/>
              <a:t>and </a:t>
            </a:r>
            <a:r>
              <a:rPr lang="en-US" sz="3600" dirty="0" err="1" smtClean="0"/>
              <a:t>Webtel</a:t>
            </a:r>
            <a:r>
              <a:rPr lang="en-US" sz="3600" dirty="0" smtClean="0"/>
              <a:t>… Together in propelling your Growth</a:t>
            </a:r>
            <a:endParaRPr lang="en-GB" sz="3600" dirty="0" smtClean="0"/>
          </a:p>
        </p:txBody>
      </p:sp>
      <p:sp>
        <p:nvSpPr>
          <p:cNvPr id="3993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361466EE-1B3C-443E-9FE6-65E9BE3647CD}" type="datetime1">
              <a:rPr lang="en-US" altLang="en-US" smtClean="0">
                <a:solidFill>
                  <a:srgbClr val="898989"/>
                </a:solidFill>
              </a:rPr>
              <a:pPr eaLnBrk="1" hangingPunct="1">
                <a:buFont typeface="Arial" charset="0"/>
                <a:buNone/>
              </a:pPr>
              <a:t>6/27/2017</a:t>
            </a:fld>
            <a:endParaRPr lang="en-US" sz="1800" smtClean="0"/>
          </a:p>
        </p:txBody>
      </p:sp>
      <p:pic>
        <p:nvPicPr>
          <p:cNvPr id="10242" name="Picture 2" descr="C:\Users\Sangeet\Pictures\Mutual Growth Rock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3429000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KG\Pictures\finsys logo TM_14k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7" y="2116063"/>
            <a:ext cx="2757971" cy="126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ngeet\Pictures\webt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19883"/>
            <a:ext cx="19621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Mr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Puneet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Kr Gupta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2843640" y="1600200"/>
            <a:ext cx="584280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I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FCA , PDGMM, PGDCA, </a:t>
            </a:r>
            <a:r>
              <a:rPr lang="en-IN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B.Com</a:t>
            </a:r>
            <a:r>
              <a:rPr lang="en-I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en-IN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Hons</a:t>
            </a:r>
            <a:r>
              <a:rPr lang="en-I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en-IN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Finsys</a:t>
            </a:r>
            <a:r>
              <a:rPr lang="en-I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IN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Infotech</a:t>
            </a:r>
            <a:r>
              <a:rPr lang="en-IN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Limited  </a:t>
            </a:r>
            <a:endParaRPr lang="en-IN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20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Email :  </a:t>
            </a:r>
            <a:r>
              <a:rPr lang="en-IN" sz="20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PKGupta</a:t>
            </a:r>
            <a:r>
              <a:rPr lang="en-IN" sz="20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 [at] finsys.in  </a:t>
            </a:r>
            <a:endParaRPr lang="en-IN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Technical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Brain behind the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Finsys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Universe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Eminent Chartered Accountant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regular contributory and speaker on various topics related to best usage of information technology and data handling for achievement of business excellence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2" name="Picture 11"/>
          <p:cNvPicPr/>
          <p:nvPr/>
        </p:nvPicPr>
        <p:blipFill>
          <a:blip r:embed="rId2"/>
          <a:stretch/>
        </p:blipFill>
        <p:spPr>
          <a:xfrm>
            <a:off x="251520" y="1556640"/>
            <a:ext cx="2375760" cy="2880472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42843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this GST Conclave ?</a:t>
            </a:r>
            <a:endParaRPr lang="en-US" dirty="0"/>
          </a:p>
        </p:txBody>
      </p:sp>
      <p:pic>
        <p:nvPicPr>
          <p:cNvPr id="9218" name="Picture 2" descr="C:\Users\hp-pc\Documents\go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351309"/>
            <a:ext cx="678894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7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457508"/>
            <a:ext cx="54726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Goal is “Smoother Transition”</a:t>
            </a:r>
            <a:endParaRPr lang="en-US" sz="2800" dirty="0"/>
          </a:p>
        </p:txBody>
      </p:sp>
      <p:pic>
        <p:nvPicPr>
          <p:cNvPr id="3074" name="Picture 2" descr="C:\Users\Sangeet\Documents\Transistion Fish bow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894684" cy="345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332656"/>
            <a:ext cx="547260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u="sng" dirty="0" smtClean="0"/>
              <a:t>We will not focus </a:t>
            </a:r>
          </a:p>
          <a:p>
            <a:pPr algn="ctr"/>
            <a:r>
              <a:rPr lang="en-IN" sz="2800" dirty="0" smtClean="0"/>
              <a:t>on merely ”Theory”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844824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smtClean="0"/>
              <a:t>We shall not focus on “section number”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/>
              <a:t>We shall not focus on Long difficult section clauses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/>
              <a:t>We will not focus on General knowledge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/>
              <a:t>We will avoid the “Grey Areas”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/>
              <a:t>Together, all will avoid taking political sides.</a:t>
            </a:r>
          </a:p>
          <a:p>
            <a:pPr marL="457200" indent="-457200" algn="just">
              <a:buFont typeface="Arial" charset="0"/>
              <a:buChar char="•"/>
            </a:pPr>
            <a:endParaRPr lang="en-US" sz="2800" dirty="0" smtClean="0"/>
          </a:p>
          <a:p>
            <a:pPr marL="457200" indent="-457200" algn="just">
              <a:buFont typeface="Arial" charset="0"/>
              <a:buChar char="•"/>
            </a:pPr>
            <a:endParaRPr lang="en-US" sz="2800" dirty="0" smtClean="0"/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/>
              <a:t>We will focus on what is in front of us and create solutions out of that.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298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530677"/>
            <a:ext cx="547260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We focus on Quick and Smooth “Transition”</a:t>
            </a:r>
            <a:endParaRPr lang="en-US" sz="2800" dirty="0"/>
          </a:p>
        </p:txBody>
      </p:sp>
      <p:pic>
        <p:nvPicPr>
          <p:cNvPr id="5122" name="Picture 2" descr="C:\Users\Sangeet\Documents\thinkstockphotos-47710423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587500"/>
            <a:ext cx="48260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97468"/>
            <a:ext cx="54726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Our inputs include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92925" y="620688"/>
            <a:ext cx="5731510" cy="30543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92925" y="3140968"/>
            <a:ext cx="5731510" cy="30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7531710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97468"/>
            <a:ext cx="54726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Released just first week of June 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83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496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Getting Ready for the “Big Change”</vt:lpstr>
      <vt:lpstr>PowerPoint Presentation</vt:lpstr>
      <vt:lpstr>PowerPoint Presentation</vt:lpstr>
      <vt:lpstr>Goal of this GST Conclave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Focus today</vt:lpstr>
      <vt:lpstr>PowerPoint Presentation</vt:lpstr>
      <vt:lpstr>FAQ Time ?</vt:lpstr>
      <vt:lpstr>First Point to Remember (for your Staff)</vt:lpstr>
      <vt:lpstr>Our Target</vt:lpstr>
      <vt:lpstr>Example of End Result : GST Computations in Webtel</vt:lpstr>
      <vt:lpstr>Bill Reconciliations Red : Mismatched / Green : OK</vt:lpstr>
      <vt:lpstr>GST Portal : official</vt:lpstr>
      <vt:lpstr>GST Council…. the backbone</vt:lpstr>
      <vt:lpstr>Mr Modi at one of the Meetings</vt:lpstr>
      <vt:lpstr>Come, lets Start</vt:lpstr>
      <vt:lpstr>Finsys and Webtel… Together in propelling your Growth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Department</dc:title>
  <dc:creator>Sangeet Kr Gupta</dc:creator>
  <cp:lastModifiedBy>Sangeet</cp:lastModifiedBy>
  <cp:revision>153</cp:revision>
  <dcterms:created xsi:type="dcterms:W3CDTF">2014-11-24T00:44:22Z</dcterms:created>
  <dcterms:modified xsi:type="dcterms:W3CDTF">2017-06-27T02:31:42Z</dcterms:modified>
</cp:coreProperties>
</file>